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551" r:id="rId1"/>
  </p:sldMasterIdLst>
  <p:notesMasterIdLst>
    <p:notesMasterId r:id="rId101"/>
  </p:notesMasterIdLst>
  <p:handoutMasterIdLst>
    <p:handoutMasterId r:id="rId102"/>
  </p:handoutMasterIdLst>
  <p:sldIdLst>
    <p:sldId id="3093" r:id="rId2"/>
    <p:sldId id="2854" r:id="rId3"/>
    <p:sldId id="3075" r:id="rId4"/>
    <p:sldId id="3029" r:id="rId5"/>
    <p:sldId id="3074" r:id="rId6"/>
    <p:sldId id="3077" r:id="rId7"/>
    <p:sldId id="3090" r:id="rId8"/>
    <p:sldId id="3079" r:id="rId9"/>
    <p:sldId id="3078" r:id="rId10"/>
    <p:sldId id="3081" r:id="rId11"/>
    <p:sldId id="3026" r:id="rId12"/>
    <p:sldId id="3027" r:id="rId13"/>
    <p:sldId id="2950" r:id="rId14"/>
    <p:sldId id="3082" r:id="rId15"/>
    <p:sldId id="3083" r:id="rId16"/>
    <p:sldId id="3084" r:id="rId17"/>
    <p:sldId id="2855" r:id="rId18"/>
    <p:sldId id="3028" r:id="rId19"/>
    <p:sldId id="3031" r:id="rId20"/>
    <p:sldId id="3158" r:id="rId21"/>
    <p:sldId id="3159" r:id="rId22"/>
    <p:sldId id="3161" r:id="rId23"/>
    <p:sldId id="3160" r:id="rId24"/>
    <p:sldId id="3032" r:id="rId25"/>
    <p:sldId id="3118" r:id="rId26"/>
    <p:sldId id="3115" r:id="rId27"/>
    <p:sldId id="3116" r:id="rId28"/>
    <p:sldId id="3117" r:id="rId29"/>
    <p:sldId id="3114" r:id="rId30"/>
    <p:sldId id="3033" r:id="rId31"/>
    <p:sldId id="3034" r:id="rId32"/>
    <p:sldId id="3035" r:id="rId33"/>
    <p:sldId id="3008" r:id="rId34"/>
    <p:sldId id="2856" r:id="rId35"/>
    <p:sldId id="3036" r:id="rId36"/>
    <p:sldId id="3037" r:id="rId37"/>
    <p:sldId id="3038" r:id="rId38"/>
    <p:sldId id="3039" r:id="rId39"/>
    <p:sldId id="3040" r:id="rId40"/>
    <p:sldId id="3064" r:id="rId41"/>
    <p:sldId id="3169" r:id="rId42"/>
    <p:sldId id="3167" r:id="rId43"/>
    <p:sldId id="3168" r:id="rId44"/>
    <p:sldId id="3041" r:id="rId45"/>
    <p:sldId id="3061" r:id="rId46"/>
    <p:sldId id="3055" r:id="rId47"/>
    <p:sldId id="3062" r:id="rId48"/>
    <p:sldId id="3137" r:id="rId49"/>
    <p:sldId id="3138" r:id="rId50"/>
    <p:sldId id="3139" r:id="rId51"/>
    <p:sldId id="3140" r:id="rId52"/>
    <p:sldId id="3141" r:id="rId53"/>
    <p:sldId id="3142" r:id="rId54"/>
    <p:sldId id="3143" r:id="rId55"/>
    <p:sldId id="3144" r:id="rId56"/>
    <p:sldId id="3145" r:id="rId57"/>
    <p:sldId id="3146" r:id="rId58"/>
    <p:sldId id="3147" r:id="rId59"/>
    <p:sldId id="3148" r:id="rId60"/>
    <p:sldId id="3149" r:id="rId61"/>
    <p:sldId id="3136" r:id="rId62"/>
    <p:sldId id="3131" r:id="rId63"/>
    <p:sldId id="3132" r:id="rId64"/>
    <p:sldId id="3133" r:id="rId65"/>
    <p:sldId id="3124" r:id="rId66"/>
    <p:sldId id="3125" r:id="rId67"/>
    <p:sldId id="3128" r:id="rId68"/>
    <p:sldId id="3126" r:id="rId69"/>
    <p:sldId id="3127" r:id="rId70"/>
    <p:sldId id="3155" r:id="rId71"/>
    <p:sldId id="3156" r:id="rId72"/>
    <p:sldId id="3157" r:id="rId73"/>
    <p:sldId id="3150" r:id="rId74"/>
    <p:sldId id="3073" r:id="rId75"/>
    <p:sldId id="3018" r:id="rId76"/>
    <p:sldId id="3152" r:id="rId77"/>
    <p:sldId id="3071" r:id="rId78"/>
    <p:sldId id="3151" r:id="rId79"/>
    <p:sldId id="3087" r:id="rId80"/>
    <p:sldId id="3088" r:id="rId81"/>
    <p:sldId id="3089" r:id="rId82"/>
    <p:sldId id="3096" r:id="rId83"/>
    <p:sldId id="3097" r:id="rId84"/>
    <p:sldId id="3163" r:id="rId85"/>
    <p:sldId id="3162" r:id="rId86"/>
    <p:sldId id="3098" r:id="rId87"/>
    <p:sldId id="3170" r:id="rId88"/>
    <p:sldId id="3099" r:id="rId89"/>
    <p:sldId id="3101" r:id="rId90"/>
    <p:sldId id="3102" r:id="rId91"/>
    <p:sldId id="3129" r:id="rId92"/>
    <p:sldId id="3103" r:id="rId93"/>
    <p:sldId id="3104" r:id="rId94"/>
    <p:sldId id="3165" r:id="rId95"/>
    <p:sldId id="3111" r:id="rId96"/>
    <p:sldId id="3105" r:id="rId97"/>
    <p:sldId id="3166" r:id="rId98"/>
    <p:sldId id="3106" r:id="rId99"/>
    <p:sldId id="2443" r:id="rId100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42" userDrawn="1">
          <p15:clr>
            <a:srgbClr val="A4A3A4"/>
          </p15:clr>
        </p15:guide>
        <p15:guide id="2" orient="horz" pos="1525">
          <p15:clr>
            <a:srgbClr val="A4A3A4"/>
          </p15:clr>
        </p15:guide>
        <p15:guide id="3" orient="horz" pos="2409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6" orient="horz" pos="640">
          <p15:clr>
            <a:srgbClr val="A4A3A4"/>
          </p15:clr>
        </p15:guide>
        <p15:guide id="8" orient="horz" pos="3407" userDrawn="1">
          <p15:clr>
            <a:srgbClr val="A4A3A4"/>
          </p15:clr>
        </p15:guide>
        <p15:guide id="9" orient="horz" pos="1956">
          <p15:clr>
            <a:srgbClr val="A4A3A4"/>
          </p15:clr>
        </p15:guide>
        <p15:guide id="10" orient="horz" pos="3997">
          <p15:clr>
            <a:srgbClr val="A4A3A4"/>
          </p15:clr>
        </p15:guide>
        <p15:guide id="11" orient="horz" pos="845" userDrawn="1">
          <p15:clr>
            <a:srgbClr val="A4A3A4"/>
          </p15:clr>
        </p15:guide>
        <p15:guide id="12" orient="horz" pos="2614" userDrawn="1">
          <p15:clr>
            <a:srgbClr val="A4A3A4"/>
          </p15:clr>
        </p15:guide>
        <p15:guide id="13" pos="444">
          <p15:clr>
            <a:srgbClr val="A4A3A4"/>
          </p15:clr>
        </p15:guide>
        <p15:guide id="14" pos="2213">
          <p15:clr>
            <a:srgbClr val="A4A3A4"/>
          </p15:clr>
        </p15:guide>
        <p15:guide id="15" pos="5955">
          <p15:clr>
            <a:srgbClr val="A4A3A4"/>
          </p15:clr>
        </p15:guide>
        <p15:guide id="16" pos="761" userDrawn="1">
          <p15:clr>
            <a:srgbClr val="A4A3A4"/>
          </p15:clr>
        </p15:guide>
        <p15:guide id="17" pos="285">
          <p15:clr>
            <a:srgbClr val="A4A3A4"/>
          </p15:clr>
        </p15:guide>
        <p15:guide id="18" pos="5796">
          <p15:clr>
            <a:srgbClr val="A4A3A4"/>
          </p15:clr>
        </p15:guide>
        <p15:guide id="19" pos="3120">
          <p15:clr>
            <a:srgbClr val="A4A3A4"/>
          </p15:clr>
        </p15:guide>
        <p15:guide id="20" pos="3710">
          <p15:clr>
            <a:srgbClr val="A4A3A4"/>
          </p15:clr>
        </p15:guide>
        <p15:guide id="21" pos="3460">
          <p15:clr>
            <a:srgbClr val="A4A3A4"/>
          </p15:clr>
        </p15:guide>
        <p15:guide id="22" pos="4980">
          <p15:clr>
            <a:srgbClr val="A4A3A4"/>
          </p15:clr>
        </p15:guide>
        <p15:guide id="23" pos="6182" userDrawn="1">
          <p15:clr>
            <a:srgbClr val="A4A3A4"/>
          </p15:clr>
        </p15:guide>
        <p15:guide id="24" orient="horz" pos="24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6E17"/>
    <a:srgbClr val="3399FF"/>
    <a:srgbClr val="0000FF"/>
    <a:srgbClr val="F5F5F5"/>
    <a:srgbClr val="F2DCDB"/>
    <a:srgbClr val="FEF3EC"/>
    <a:srgbClr val="F9D5BD"/>
    <a:srgbClr val="F8C29E"/>
    <a:srgbClr val="F0863E"/>
    <a:srgbClr val="FCE7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9" autoAdjust="0"/>
    <p:restoredTop sz="97926" autoAdjust="0"/>
  </p:normalViewPr>
  <p:slideViewPr>
    <p:cSldViewPr snapToObjects="1" showGuides="1">
      <p:cViewPr>
        <p:scale>
          <a:sx n="80" d="100"/>
          <a:sy n="80" d="100"/>
        </p:scale>
        <p:origin x="-132" y="-3492"/>
      </p:cViewPr>
      <p:guideLst>
        <p:guide orient="horz" pos="4042"/>
        <p:guide orient="horz" pos="1525"/>
        <p:guide orient="horz" pos="2409"/>
        <p:guide orient="horz" pos="3929"/>
        <p:guide orient="horz" pos="1275"/>
        <p:guide orient="horz" pos="640"/>
        <p:guide orient="horz" pos="3407"/>
        <p:guide orient="horz" pos="1956"/>
        <p:guide orient="horz" pos="3997"/>
        <p:guide orient="horz" pos="845"/>
        <p:guide orient="horz" pos="2614"/>
        <p:guide orient="horz" pos="2455"/>
        <p:guide pos="444"/>
        <p:guide pos="2213"/>
        <p:guide pos="5955"/>
        <p:guide pos="761"/>
        <p:guide pos="285"/>
        <p:guide pos="5796"/>
        <p:guide pos="3120"/>
        <p:guide pos="3710"/>
        <p:guide pos="3460"/>
        <p:guide pos="4980"/>
        <p:guide pos="6182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3930" y="-90"/>
      </p:cViewPr>
      <p:guideLst>
        <p:guide orient="horz" pos="3127"/>
        <p:guide pos="2161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53685;&#54633;%20&#47928;&#49436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The%20Bridge(2015)\&#51333;&#54633;&#54805;&#49828;&#54252;&#52768;&#53364;&#47101;\&#54616;&#48152;&#44592;%20&#54217;&#44032;\&#51648;&#46020;&#51088;%20&#53685;&#4422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dLbls>
            <c:dLbl>
              <c:idx val="2"/>
              <c:layout>
                <c:manualLayout>
                  <c:x val="7.3688772491141794E-2"/>
                  <c:y val="0.2277065169409094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89-426F-8188-86770C0E4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89-426F-8188-86770C0E4B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Sheet1!$B$3:$B$6</c:f>
              <c:strCache>
                <c:ptCount val="4"/>
                <c:pt idx="0">
                  <c:v>매우 효과 있음</c:v>
                </c:pt>
                <c:pt idx="1">
                  <c:v>효과 있음</c:v>
                </c:pt>
                <c:pt idx="2">
                  <c:v>보통</c:v>
                </c:pt>
                <c:pt idx="3">
                  <c:v>효과 없음</c:v>
                </c:pt>
              </c:strCache>
            </c:strRef>
          </c:cat>
          <c:val>
            <c:numRef>
              <c:f>Sheet1!$C$3:$C$6</c:f>
              <c:numCache>
                <c:formatCode>0.0%</c:formatCode>
                <c:ptCount val="4"/>
                <c:pt idx="0">
                  <c:v>0.22100000000000064</c:v>
                </c:pt>
                <c:pt idx="1">
                  <c:v>0.64600000000000468</c:v>
                </c:pt>
                <c:pt idx="2">
                  <c:v>0.13100000000000001</c:v>
                </c:pt>
                <c:pt idx="3">
                  <c:v>1.0000000000000041E-3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89-426F-8188-86770C0E4B78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Sheet1!$B$9:$B$13</c:f>
              <c:strCache>
                <c:ptCount val="5"/>
                <c:pt idx="0">
                  <c:v>매우 효과 있음</c:v>
                </c:pt>
                <c:pt idx="1">
                  <c:v>효과 있음</c:v>
                </c:pt>
                <c:pt idx="2">
                  <c:v>보통</c:v>
                </c:pt>
                <c:pt idx="3">
                  <c:v>효과 없음</c:v>
                </c:pt>
                <c:pt idx="4">
                  <c:v>전혀 효과 없음</c:v>
                </c:pt>
              </c:strCache>
            </c:strRef>
          </c:cat>
          <c:val>
            <c:numRef>
              <c:f>Sheet1!$C$9:$C$13</c:f>
              <c:numCache>
                <c:formatCode>0.0%</c:formatCode>
                <c:ptCount val="5"/>
                <c:pt idx="0">
                  <c:v>7.4000000000000565E-2</c:v>
                </c:pt>
                <c:pt idx="1">
                  <c:v>0.64600000000000468</c:v>
                </c:pt>
                <c:pt idx="2">
                  <c:v>0.253</c:v>
                </c:pt>
                <c:pt idx="3">
                  <c:v>2.6000000000000197E-2</c:v>
                </c:pt>
                <c:pt idx="4">
                  <c:v>1.0000000000000041E-3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89-426F-8188-86770C0E4B78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6399631895404889"/>
          <c:y val="0.15742782932356986"/>
          <c:w val="0.41178125432117579"/>
          <c:h val="0.68514434135286062"/>
        </c:manualLayout>
      </c:layout>
      <c:txPr>
        <a:bodyPr/>
        <a:lstStyle/>
        <a:p>
          <a:pPr>
            <a:defRPr spc="-150"/>
          </a:pPr>
          <a:endParaRPr lang="ko-KR"/>
        </a:p>
      </c:txPr>
    </c:legend>
    <c:plotVisOnly val="1"/>
    <c:dispBlanksAs val="zero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Sheet1!$B$3:$J$3</c:f>
              <c:strCache>
                <c:ptCount val="9"/>
                <c:pt idx="0">
                  <c:v>전혀하지 않는다</c:v>
                </c:pt>
                <c:pt idx="1">
                  <c:v>월 3회 이하</c:v>
                </c:pt>
                <c:pt idx="2">
                  <c:v>주1회</c:v>
                </c:pt>
                <c:pt idx="3">
                  <c:v>주2회</c:v>
                </c:pt>
                <c:pt idx="4">
                  <c:v>주3회</c:v>
                </c:pt>
                <c:pt idx="5">
                  <c:v>주4회</c:v>
                </c:pt>
                <c:pt idx="6">
                  <c:v>주5회</c:v>
                </c:pt>
                <c:pt idx="7">
                  <c:v>주6회</c:v>
                </c:pt>
                <c:pt idx="8">
                  <c:v>매일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28.9</c:v>
                </c:pt>
                <c:pt idx="1">
                  <c:v>11.9</c:v>
                </c:pt>
                <c:pt idx="2">
                  <c:v>11.1</c:v>
                </c:pt>
                <c:pt idx="3">
                  <c:v>10.1</c:v>
                </c:pt>
                <c:pt idx="4">
                  <c:v>17.100000000000001</c:v>
                </c:pt>
                <c:pt idx="5">
                  <c:v>5.7</c:v>
                </c:pt>
                <c:pt idx="6">
                  <c:v>9.3000000000000007</c:v>
                </c:pt>
                <c:pt idx="7">
                  <c:v>1.6</c:v>
                </c:pt>
                <c:pt idx="8">
                  <c:v>4.3</c:v>
                </c:pt>
              </c:numCache>
            </c:numRef>
          </c:val>
        </c:ser>
        <c:dLbls>
          <c:showVal val="1"/>
        </c:dLbls>
        <c:gapWidth val="75"/>
        <c:axId val="52952448"/>
        <c:axId val="53613696"/>
      </c:barChart>
      <c:catAx>
        <c:axId val="52952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ko-KR"/>
          </a:p>
        </c:txPr>
        <c:crossAx val="53613696"/>
        <c:crosses val="autoZero"/>
        <c:auto val="1"/>
        <c:lblAlgn val="ctr"/>
        <c:lblOffset val="100"/>
      </c:catAx>
      <c:valAx>
        <c:axId val="53613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295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Sheet1!$K$8:$M$8</c:f>
              <c:strCache>
                <c:ptCount val="3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</c:strCache>
            </c:strRef>
          </c:cat>
          <c:val>
            <c:numRef>
              <c:f>Sheet1!$K$9:$M$9</c:f>
              <c:numCache>
                <c:formatCode>_(* #,##0_);_(* \(#,##0\);_(* "-"_);_(@_)</c:formatCode>
                <c:ptCount val="3"/>
                <c:pt idx="0">
                  <c:v>11066</c:v>
                </c:pt>
                <c:pt idx="1">
                  <c:v>9466</c:v>
                </c:pt>
                <c:pt idx="2">
                  <c:v>8854</c:v>
                </c:pt>
              </c:numCache>
            </c:numRef>
          </c:val>
        </c:ser>
        <c:dLbls>
          <c:showVal val="1"/>
        </c:dLbls>
        <c:axId val="53620096"/>
        <c:axId val="55194752"/>
      </c:barChart>
      <c:catAx>
        <c:axId val="53620096"/>
        <c:scaling>
          <c:orientation val="minMax"/>
        </c:scaling>
        <c:axPos val="b"/>
        <c:numFmt formatCode="General" sourceLinked="0"/>
        <c:majorTickMark val="none"/>
        <c:tickLblPos val="nextTo"/>
        <c:crossAx val="55194752"/>
        <c:crosses val="autoZero"/>
        <c:auto val="1"/>
        <c:lblAlgn val="ctr"/>
        <c:lblOffset val="100"/>
      </c:catAx>
      <c:valAx>
        <c:axId val="55194752"/>
        <c:scaling>
          <c:orientation val="minMax"/>
        </c:scaling>
        <c:delete val="1"/>
        <c:axPos val="l"/>
        <c:numFmt formatCode="_(* #,##0_);_(* \(#,##0\);_(* &quot;-&quot;_);_(@_)" sourceLinked="1"/>
        <c:tickLblPos val="none"/>
        <c:crossAx val="5362009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C3B84-18AA-4E2A-AB87-F00C5670074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C676456-BCDB-4D14-8C85-6FBEAC9464FC}">
      <dgm:prSet phldrT="[텍스트]"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인건비</a:t>
          </a:r>
          <a:endParaRPr lang="ko-KR" altLang="en-US" sz="18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gm:t>
    </dgm:pt>
    <dgm:pt modelId="{6C924AA6-9080-4424-A1CE-DF81E68FB5A0}" type="parTrans" cxnId="{EF6BFFAE-F226-4385-A686-B40E932AD1D3}">
      <dgm:prSet/>
      <dgm:spPr/>
      <dgm:t>
        <a:bodyPr/>
        <a:lstStyle/>
        <a:p>
          <a:pPr latinLnBrk="1"/>
          <a:endParaRPr lang="ko-KR" altLang="en-US"/>
        </a:p>
      </dgm:t>
    </dgm:pt>
    <dgm:pt modelId="{683841AD-C4D4-4614-B19F-20B9032A8E87}" type="sibTrans" cxnId="{EF6BFFAE-F226-4385-A686-B40E932AD1D3}">
      <dgm:prSet/>
      <dgm:spPr/>
      <dgm:t>
        <a:bodyPr/>
        <a:lstStyle/>
        <a:p>
          <a:pPr latinLnBrk="1"/>
          <a:endParaRPr lang="ko-KR" altLang="en-US"/>
        </a:p>
      </dgm:t>
    </dgm:pt>
    <dgm:pt modelId="{1D816C71-C70D-4037-ADE9-5017F11A97FC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사무국장</a:t>
          </a:r>
          <a:endParaRPr lang="en-US" altLang="ko-KR" sz="1200" b="1" dirty="0" smtClean="0">
            <a:solidFill>
              <a:schemeClr val="tx1"/>
            </a:solidFill>
            <a:latin typeface="HY중고딕" pitchFamily="18" charset="-127"/>
            <a:ea typeface="HY중고딕" pitchFamily="18" charset="-127"/>
          </a:endParaRPr>
        </a:p>
        <a:p>
          <a:pPr latinLnBrk="1"/>
          <a:r>
            <a:rPr lang="en-US" altLang="ko-KR" sz="1200" b="1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월</a:t>
          </a:r>
          <a:r>
            <a:rPr lang="en-US" altLang="ko-KR" sz="1200" b="1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2,500</a:t>
          </a:r>
          <a:r>
            <a:rPr lang="ko-KR" altLang="en-US" sz="1200" b="1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천원 이내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)</a:t>
          </a:r>
        </a:p>
      </dgm:t>
    </dgm:pt>
    <dgm:pt modelId="{A469DF66-4B79-4D5C-A746-43FFB2EAD871}" type="parTrans" cxnId="{CC68F0D8-B56F-4574-8647-9C212DB68F66}">
      <dgm:prSet/>
      <dgm:spPr/>
      <dgm:t>
        <a:bodyPr/>
        <a:lstStyle/>
        <a:p>
          <a:pPr latinLnBrk="1"/>
          <a:endParaRPr lang="ko-KR" altLang="en-US"/>
        </a:p>
      </dgm:t>
    </dgm:pt>
    <dgm:pt modelId="{99E386F6-9DA1-40D7-8883-1C15FB146921}" type="sibTrans" cxnId="{CC68F0D8-B56F-4574-8647-9C212DB68F66}">
      <dgm:prSet/>
      <dgm:spPr/>
      <dgm:t>
        <a:bodyPr/>
        <a:lstStyle/>
        <a:p>
          <a:pPr latinLnBrk="1"/>
          <a:endParaRPr lang="ko-KR" altLang="en-US"/>
        </a:p>
      </dgm:t>
    </dgm:pt>
    <dgm:pt modelId="{E31F2DE2-7AA6-4DD7-9DCA-49528290013D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지도자</a:t>
          </a:r>
          <a:endParaRPr lang="en-US" altLang="ko-KR" sz="1200" b="1" dirty="0" smtClean="0">
            <a:latin typeface="HY중고딕" pitchFamily="18" charset="-127"/>
            <a:ea typeface="HY중고딕" pitchFamily="18" charset="-127"/>
          </a:endParaRPr>
        </a:p>
        <a:p>
          <a:pPr latinLnBrk="1"/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월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2,200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천원 이내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)</a:t>
          </a:r>
        </a:p>
      </dgm:t>
    </dgm:pt>
    <dgm:pt modelId="{610134C4-87F5-4D61-9D73-27FFD5CECC88}" type="parTrans" cxnId="{9E500359-54DA-48FB-AD93-F2CC106F7CD0}">
      <dgm:prSet/>
      <dgm:spPr/>
      <dgm:t>
        <a:bodyPr/>
        <a:lstStyle/>
        <a:p>
          <a:pPr latinLnBrk="1"/>
          <a:endParaRPr lang="ko-KR" altLang="en-US"/>
        </a:p>
      </dgm:t>
    </dgm:pt>
    <dgm:pt modelId="{7A7BEEDF-1209-41B2-8AEB-5021B903E228}" type="sibTrans" cxnId="{9E500359-54DA-48FB-AD93-F2CC106F7CD0}">
      <dgm:prSet/>
      <dgm:spPr/>
      <dgm:t>
        <a:bodyPr/>
        <a:lstStyle/>
        <a:p>
          <a:pPr latinLnBrk="1"/>
          <a:endParaRPr lang="ko-KR" altLang="en-US"/>
        </a:p>
      </dgm:t>
    </dgm:pt>
    <dgm:pt modelId="{9AB0ACCA-BC48-4640-9654-3A308D55E036}">
      <dgm:prSet phldrT="[텍스트]"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운영비</a:t>
          </a:r>
          <a:endParaRPr lang="ko-KR" altLang="en-US" sz="18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gm:t>
    </dgm:pt>
    <dgm:pt modelId="{DB78F76E-F260-4D1B-A342-4DD521771A69}" type="parTrans" cxnId="{4EBAE646-5A6E-4B25-ADDC-142FBB6EF7BE}">
      <dgm:prSet/>
      <dgm:spPr/>
      <dgm:t>
        <a:bodyPr/>
        <a:lstStyle/>
        <a:p>
          <a:pPr latinLnBrk="1"/>
          <a:endParaRPr lang="ko-KR" altLang="en-US"/>
        </a:p>
      </dgm:t>
    </dgm:pt>
    <dgm:pt modelId="{B320C184-6827-4744-8683-E1B90675D3D4}" type="sibTrans" cxnId="{4EBAE646-5A6E-4B25-ADDC-142FBB6EF7BE}">
      <dgm:prSet/>
      <dgm:spPr/>
      <dgm:t>
        <a:bodyPr/>
        <a:lstStyle/>
        <a:p>
          <a:pPr latinLnBrk="1"/>
          <a:endParaRPr lang="ko-KR" altLang="en-US"/>
        </a:p>
      </dgm:t>
    </dgm:pt>
    <dgm:pt modelId="{0C702CF5-7CF4-4DD3-A274-4978BA3D725E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법인설립지원금</a:t>
          </a:r>
          <a:endParaRPr lang="en-US" altLang="ko-KR" sz="1200" b="1" dirty="0" smtClean="0">
            <a:latin typeface="HY중고딕" pitchFamily="18" charset="-127"/>
            <a:ea typeface="HY중고딕" pitchFamily="18" charset="-127"/>
          </a:endParaRPr>
        </a:p>
        <a:p>
          <a:pPr latinLnBrk="1"/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최대 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10,000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천원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)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DA69B223-9658-4A82-AA22-A7D85B629965}" type="parTrans" cxnId="{0D052D6C-D06D-4588-9CD1-326772D20993}">
      <dgm:prSet/>
      <dgm:spPr/>
      <dgm:t>
        <a:bodyPr/>
        <a:lstStyle/>
        <a:p>
          <a:pPr latinLnBrk="1"/>
          <a:endParaRPr lang="ko-KR" altLang="en-US"/>
        </a:p>
      </dgm:t>
    </dgm:pt>
    <dgm:pt modelId="{0BBA0DBB-CCE2-4701-B3B1-86D1934F750C}" type="sibTrans" cxnId="{0D052D6C-D06D-4588-9CD1-326772D20993}">
      <dgm:prSet/>
      <dgm:spPr/>
      <dgm:t>
        <a:bodyPr/>
        <a:lstStyle/>
        <a:p>
          <a:pPr latinLnBrk="1"/>
          <a:endParaRPr lang="ko-KR" altLang="en-US"/>
        </a:p>
      </dgm:t>
    </dgm:pt>
    <dgm:pt modelId="{22D08B91-B090-4A0E-A5BE-7F4D06DCBEBC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사무실 구성비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6F6E20F2-6639-4E7E-BA3E-E6CC19338C9E}" type="parTrans" cxnId="{6039567F-883D-4AB8-8C12-202FD638925E}">
      <dgm:prSet/>
      <dgm:spPr/>
      <dgm:t>
        <a:bodyPr/>
        <a:lstStyle/>
        <a:p>
          <a:pPr latinLnBrk="1"/>
          <a:endParaRPr lang="ko-KR" altLang="en-US"/>
        </a:p>
      </dgm:t>
    </dgm:pt>
    <dgm:pt modelId="{BAE2FFCD-F77B-4B20-9BD6-A42A4563DEA9}" type="sibTrans" cxnId="{6039567F-883D-4AB8-8C12-202FD638925E}">
      <dgm:prSet/>
      <dgm:spPr/>
      <dgm:t>
        <a:bodyPr/>
        <a:lstStyle/>
        <a:p>
          <a:pPr latinLnBrk="1"/>
          <a:endParaRPr lang="ko-KR" altLang="en-US"/>
        </a:p>
      </dgm:t>
    </dgm:pt>
    <dgm:pt modelId="{87B871D2-76F2-4EE4-B604-91C9EC736CF1}">
      <dgm:prSet phldrT="[텍스트]"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여비</a:t>
          </a:r>
          <a:endParaRPr lang="ko-KR" altLang="en-US" sz="18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gm:t>
    </dgm:pt>
    <dgm:pt modelId="{B050B3A9-E795-4B0F-8684-2D527888061C}" type="parTrans" cxnId="{5B7713F3-5B6B-4F64-B8F4-DDFAEE44268B}">
      <dgm:prSet/>
      <dgm:spPr/>
      <dgm:t>
        <a:bodyPr/>
        <a:lstStyle/>
        <a:p>
          <a:pPr latinLnBrk="1"/>
          <a:endParaRPr lang="ko-KR" altLang="en-US"/>
        </a:p>
      </dgm:t>
    </dgm:pt>
    <dgm:pt modelId="{58F2526B-9C0F-497B-91DA-83438918AA50}" type="sibTrans" cxnId="{5B7713F3-5B6B-4F64-B8F4-DDFAEE44268B}">
      <dgm:prSet/>
      <dgm:spPr/>
      <dgm:t>
        <a:bodyPr/>
        <a:lstStyle/>
        <a:p>
          <a:pPr latinLnBrk="1"/>
          <a:endParaRPr lang="ko-KR" altLang="en-US"/>
        </a:p>
      </dgm:t>
    </dgm:pt>
    <dgm:pt modelId="{4CE806EC-9A68-4F3B-BB73-225B42EB550F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스포츠클럽 사무국</a:t>
          </a:r>
          <a:endParaRPr lang="en-US" altLang="ko-KR" sz="1200" b="1" dirty="0" smtClean="0">
            <a:latin typeface="HY중고딕" pitchFamily="18" charset="-127"/>
            <a:ea typeface="HY중고딕" pitchFamily="18" charset="-127"/>
          </a:endParaRPr>
        </a:p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출장비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D697394B-24BD-4DE4-AF12-E0205E455A88}" type="parTrans" cxnId="{64A24E7A-8787-4843-B36F-ACE51A834F63}">
      <dgm:prSet/>
      <dgm:spPr/>
      <dgm:t>
        <a:bodyPr/>
        <a:lstStyle/>
        <a:p>
          <a:pPr latinLnBrk="1"/>
          <a:endParaRPr lang="ko-KR" altLang="en-US"/>
        </a:p>
      </dgm:t>
    </dgm:pt>
    <dgm:pt modelId="{A9284043-BC13-47E9-91FF-3E9F53C16CA7}" type="sibTrans" cxnId="{64A24E7A-8787-4843-B36F-ACE51A834F63}">
      <dgm:prSet/>
      <dgm:spPr/>
      <dgm:t>
        <a:bodyPr/>
        <a:lstStyle/>
        <a:p>
          <a:pPr latinLnBrk="1"/>
          <a:endParaRPr lang="ko-KR" altLang="en-US"/>
        </a:p>
      </dgm:t>
    </dgm:pt>
    <dgm:pt modelId="{3BF4FE7B-4582-428A-9C37-D9756BC82607}">
      <dgm:prSet phldrT="[텍스트]"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업무추진비</a:t>
          </a:r>
          <a:endParaRPr lang="ko-KR" altLang="en-US" sz="18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gm:t>
    </dgm:pt>
    <dgm:pt modelId="{488142B8-A6F8-4676-B816-92C150FF118F}" type="parTrans" cxnId="{AA352CB2-CC67-4097-B3BA-B423D9CB8BC8}">
      <dgm:prSet/>
      <dgm:spPr/>
      <dgm:t>
        <a:bodyPr/>
        <a:lstStyle/>
        <a:p>
          <a:pPr latinLnBrk="1"/>
          <a:endParaRPr lang="ko-KR" altLang="en-US"/>
        </a:p>
      </dgm:t>
    </dgm:pt>
    <dgm:pt modelId="{7C6960BC-F10A-4617-A175-EF3000635B3D}" type="sibTrans" cxnId="{AA352CB2-CC67-4097-B3BA-B423D9CB8BC8}">
      <dgm:prSet/>
      <dgm:spPr/>
      <dgm:t>
        <a:bodyPr/>
        <a:lstStyle/>
        <a:p>
          <a:pPr latinLnBrk="1"/>
          <a:endParaRPr lang="ko-KR" altLang="en-US"/>
        </a:p>
      </dgm:t>
    </dgm:pt>
    <dgm:pt modelId="{4740B554-EF10-4451-9FF2-C410ABC0C728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클럽종목운영비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C1D8E506-146F-4F29-88A8-5B643A5BAFB4}" type="parTrans" cxnId="{6EDCF561-34BB-439B-8AF8-31069E0DD49B}">
      <dgm:prSet/>
      <dgm:spPr/>
      <dgm:t>
        <a:bodyPr/>
        <a:lstStyle/>
        <a:p>
          <a:pPr latinLnBrk="1"/>
          <a:endParaRPr lang="ko-KR" altLang="en-US"/>
        </a:p>
      </dgm:t>
    </dgm:pt>
    <dgm:pt modelId="{FA6F7F7E-002D-4E8E-BB8B-A1BDCA2E16B5}" type="sibTrans" cxnId="{6EDCF561-34BB-439B-8AF8-31069E0DD49B}">
      <dgm:prSet/>
      <dgm:spPr/>
      <dgm:t>
        <a:bodyPr/>
        <a:lstStyle/>
        <a:p>
          <a:pPr latinLnBrk="1"/>
          <a:endParaRPr lang="ko-KR" altLang="en-US"/>
        </a:p>
      </dgm:t>
    </dgm:pt>
    <dgm:pt modelId="{F8BA9BF9-3670-444F-ACDF-F9C31E128609}">
      <dgm:prSet phldrT="[텍스트]" custT="1"/>
      <dgm:spPr/>
      <dgm:t>
        <a:bodyPr/>
        <a:lstStyle/>
        <a:p>
          <a:pPr latinLnBrk="1"/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4</a:t>
          </a:r>
          <a:r>
            <a:rPr lang="ko-KR" altLang="en-US" sz="1200" b="1" dirty="0" err="1" smtClean="0">
              <a:latin typeface="HY중고딕" pitchFamily="18" charset="-127"/>
              <a:ea typeface="HY중고딕" pitchFamily="18" charset="-127"/>
            </a:rPr>
            <a:t>대보험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 및 </a:t>
          </a:r>
          <a:endParaRPr lang="en-US" altLang="ko-KR" sz="1200" b="1" dirty="0" smtClean="0">
            <a:latin typeface="HY중고딕" pitchFamily="18" charset="-127"/>
            <a:ea typeface="HY중고딕" pitchFamily="18" charset="-127"/>
          </a:endParaRPr>
        </a:p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공공요금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89DD41DB-D958-4A95-B236-DF86D7C908E3}" type="parTrans" cxnId="{1A1BD2CF-A151-413A-8834-E4C452DBF869}">
      <dgm:prSet/>
      <dgm:spPr/>
      <dgm:t>
        <a:bodyPr/>
        <a:lstStyle/>
        <a:p>
          <a:pPr latinLnBrk="1"/>
          <a:endParaRPr lang="ko-KR" altLang="en-US"/>
        </a:p>
      </dgm:t>
    </dgm:pt>
    <dgm:pt modelId="{8DB75F4A-DB09-4136-B0ED-6E910C7C98C6}" type="sibTrans" cxnId="{1A1BD2CF-A151-413A-8834-E4C452DBF869}">
      <dgm:prSet/>
      <dgm:spPr/>
      <dgm:t>
        <a:bodyPr/>
        <a:lstStyle/>
        <a:p>
          <a:pPr latinLnBrk="1"/>
          <a:endParaRPr lang="ko-KR" altLang="en-US"/>
        </a:p>
      </dgm:t>
    </dgm:pt>
    <dgm:pt modelId="{4F123EF5-0288-4FD5-99E5-05822FACFF4A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latin typeface="HY중고딕" pitchFamily="18" charset="-127"/>
              <a:ea typeface="HY중고딕" pitchFamily="18" charset="-127"/>
            </a:rPr>
            <a:t>선수반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 전지훈련 교통비 등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FC6C5CEC-1C0F-4CA9-AB71-9274D0EA0144}" type="parTrans" cxnId="{A80F372A-03D6-452A-A7F1-3E57E905BCE6}">
      <dgm:prSet/>
      <dgm:spPr/>
      <dgm:t>
        <a:bodyPr/>
        <a:lstStyle/>
        <a:p>
          <a:pPr latinLnBrk="1"/>
          <a:endParaRPr lang="ko-KR" altLang="en-US"/>
        </a:p>
      </dgm:t>
    </dgm:pt>
    <dgm:pt modelId="{E78FB688-E53B-4259-8349-C072F0DA71DD}" type="sibTrans" cxnId="{A80F372A-03D6-452A-A7F1-3E57E905BCE6}">
      <dgm:prSet/>
      <dgm:spPr/>
      <dgm:t>
        <a:bodyPr/>
        <a:lstStyle/>
        <a:p>
          <a:pPr latinLnBrk="1"/>
          <a:endParaRPr lang="ko-KR" altLang="en-US"/>
        </a:p>
      </dgm:t>
    </dgm:pt>
    <dgm:pt modelId="{CC70AFB4-43E3-4E87-95C5-D606E3669281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이사회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, 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총회 등 </a:t>
          </a:r>
          <a:endParaRPr lang="en-US" altLang="ko-KR" sz="1200" b="1" dirty="0" smtClean="0">
            <a:latin typeface="HY중고딕" pitchFamily="18" charset="-127"/>
            <a:ea typeface="HY중고딕" pitchFamily="18" charset="-127"/>
          </a:endParaRPr>
        </a:p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회의비 등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0AB14C33-0354-4672-943C-D829C6EFD88E}" type="parTrans" cxnId="{76C8FE1F-F61B-4CF4-B583-4B7A9FDE123F}">
      <dgm:prSet/>
      <dgm:spPr/>
      <dgm:t>
        <a:bodyPr/>
        <a:lstStyle/>
        <a:p>
          <a:pPr latinLnBrk="1"/>
          <a:endParaRPr lang="ko-KR" altLang="en-US"/>
        </a:p>
      </dgm:t>
    </dgm:pt>
    <dgm:pt modelId="{08ED3B9D-CA32-4C08-8D05-A9936D0D15FC}" type="sibTrans" cxnId="{76C8FE1F-F61B-4CF4-B583-4B7A9FDE123F}">
      <dgm:prSet/>
      <dgm:spPr/>
      <dgm:t>
        <a:bodyPr/>
        <a:lstStyle/>
        <a:p>
          <a:pPr latinLnBrk="1"/>
          <a:endParaRPr lang="ko-KR" altLang="en-US"/>
        </a:p>
      </dgm:t>
    </dgm:pt>
    <dgm:pt modelId="{3E0EFF7A-776F-4AE9-9B23-2B1FDF50322D}">
      <dgm:prSet phldrT="[텍스트]"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유형자산</a:t>
          </a:r>
          <a:endParaRPr lang="ko-KR" altLang="en-US" sz="18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gm:t>
    </dgm:pt>
    <dgm:pt modelId="{90BDB93F-93E5-4A67-8BD2-2D0ED22D8DA8}" type="parTrans" cxnId="{CE4FAEE9-D0D7-4075-8A13-0F7A4CAE823F}">
      <dgm:prSet/>
      <dgm:spPr/>
      <dgm:t>
        <a:bodyPr/>
        <a:lstStyle/>
        <a:p>
          <a:pPr latinLnBrk="1"/>
          <a:endParaRPr lang="ko-KR" altLang="en-US"/>
        </a:p>
      </dgm:t>
    </dgm:pt>
    <dgm:pt modelId="{0D9E9A37-D4C5-49E7-A900-468DE51AFBCA}" type="sibTrans" cxnId="{CE4FAEE9-D0D7-4075-8A13-0F7A4CAE823F}">
      <dgm:prSet/>
      <dgm:spPr/>
      <dgm:t>
        <a:bodyPr/>
        <a:lstStyle/>
        <a:p>
          <a:pPr latinLnBrk="1"/>
          <a:endParaRPr lang="ko-KR" altLang="en-US"/>
        </a:p>
      </dgm:t>
    </dgm:pt>
    <dgm:pt modelId="{20048A44-0CD4-4258-801C-2EF6E83B9AB1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사무국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/</a:t>
          </a:r>
          <a:br>
            <a:rPr lang="en-US" altLang="ko-KR" sz="1200" b="1" dirty="0" smtClean="0">
              <a:latin typeface="HY중고딕" pitchFamily="18" charset="-127"/>
              <a:ea typeface="HY중고딕" pitchFamily="18" charset="-127"/>
            </a:rPr>
          </a:b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클럽하우스 집기 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E8F10C72-A4EE-42C2-AB48-23DEE87D8BEB}" type="parTrans" cxnId="{E344EE85-66E1-4E43-AB90-682C3D3057C5}">
      <dgm:prSet/>
      <dgm:spPr/>
      <dgm:t>
        <a:bodyPr/>
        <a:lstStyle/>
        <a:p>
          <a:pPr latinLnBrk="1"/>
          <a:endParaRPr lang="ko-KR" altLang="en-US"/>
        </a:p>
      </dgm:t>
    </dgm:pt>
    <dgm:pt modelId="{966CEE19-BC85-40BB-907A-B582E810D70E}" type="sibTrans" cxnId="{E344EE85-66E1-4E43-AB90-682C3D3057C5}">
      <dgm:prSet/>
      <dgm:spPr/>
      <dgm:t>
        <a:bodyPr/>
        <a:lstStyle/>
        <a:p>
          <a:pPr latinLnBrk="1"/>
          <a:endParaRPr lang="ko-KR" altLang="en-US"/>
        </a:p>
      </dgm:t>
    </dgm:pt>
    <dgm:pt modelId="{074DCE77-0349-460C-9590-843CBA381C00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latin typeface="HY중고딕" pitchFamily="18" charset="-127"/>
              <a:ea typeface="HY중고딕" pitchFamily="18" charset="-127"/>
            </a:rPr>
            <a:t>운동용기구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 </a:t>
          </a:r>
          <a:endParaRPr lang="ko-KR" altLang="en-US" sz="1200" b="1" dirty="0">
            <a:latin typeface="HY중고딕" pitchFamily="18" charset="-127"/>
            <a:ea typeface="HY중고딕" pitchFamily="18" charset="-127"/>
          </a:endParaRPr>
        </a:p>
      </dgm:t>
    </dgm:pt>
    <dgm:pt modelId="{61341579-E8B9-4F7F-A772-58D5E37ED870}" type="parTrans" cxnId="{8C1CBCA2-7768-4E63-B9E0-178D85A120A5}">
      <dgm:prSet/>
      <dgm:spPr/>
      <dgm:t>
        <a:bodyPr/>
        <a:lstStyle/>
        <a:p>
          <a:pPr latinLnBrk="1"/>
          <a:endParaRPr lang="ko-KR" altLang="en-US"/>
        </a:p>
      </dgm:t>
    </dgm:pt>
    <dgm:pt modelId="{B100D23F-ECC8-4737-97EA-F95B3A6B2DC8}" type="sibTrans" cxnId="{8C1CBCA2-7768-4E63-B9E0-178D85A120A5}">
      <dgm:prSet/>
      <dgm:spPr/>
      <dgm:t>
        <a:bodyPr/>
        <a:lstStyle/>
        <a:p>
          <a:pPr latinLnBrk="1"/>
          <a:endParaRPr lang="ko-KR" altLang="en-US"/>
        </a:p>
      </dgm:t>
    </dgm:pt>
    <dgm:pt modelId="{9E1EE385-6587-4F52-8D6A-89AA8244F689}">
      <dgm:prSet custT="1"/>
      <dgm:spPr/>
      <dgm:t>
        <a:bodyPr/>
        <a:lstStyle/>
        <a:p>
          <a:pPr latinLnBrk="1"/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보조지도자</a:t>
          </a:r>
          <a:endParaRPr lang="en-US" altLang="ko-KR" sz="1200" b="1" dirty="0" smtClean="0">
            <a:latin typeface="HY중고딕" pitchFamily="18" charset="-127"/>
            <a:ea typeface="HY중고딕" pitchFamily="18" charset="-127"/>
          </a:endParaRPr>
        </a:p>
        <a:p>
          <a:pPr latinLnBrk="1"/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월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1,000</a:t>
          </a:r>
          <a:r>
            <a:rPr lang="ko-KR" altLang="en-US" sz="1200" b="1" dirty="0" smtClean="0">
              <a:latin typeface="HY중고딕" pitchFamily="18" charset="-127"/>
              <a:ea typeface="HY중고딕" pitchFamily="18" charset="-127"/>
            </a:rPr>
            <a:t>천원 이내</a:t>
          </a:r>
          <a:r>
            <a:rPr lang="en-US" altLang="ko-KR" sz="1200" b="1" dirty="0" smtClean="0">
              <a:latin typeface="HY중고딕" pitchFamily="18" charset="-127"/>
              <a:ea typeface="HY중고딕" pitchFamily="18" charset="-127"/>
            </a:rPr>
            <a:t>)</a:t>
          </a:r>
          <a:endParaRPr lang="ko-KR" altLang="en-US" sz="1200" b="1" dirty="0" smtClean="0">
            <a:latin typeface="HY중고딕" pitchFamily="18" charset="-127"/>
            <a:ea typeface="HY중고딕" pitchFamily="18" charset="-127"/>
          </a:endParaRPr>
        </a:p>
      </dgm:t>
    </dgm:pt>
    <dgm:pt modelId="{3C30C0ED-B4A7-42A8-B159-BEA0671502C0}" type="parTrans" cxnId="{590FA19A-0AEB-472B-A387-36915A0A0B0B}">
      <dgm:prSet/>
      <dgm:spPr/>
      <dgm:t>
        <a:bodyPr/>
        <a:lstStyle/>
        <a:p>
          <a:pPr latinLnBrk="1"/>
          <a:endParaRPr lang="ko-KR" altLang="en-US"/>
        </a:p>
      </dgm:t>
    </dgm:pt>
    <dgm:pt modelId="{B35C728B-6B60-4048-A7DC-30C61228239A}" type="sibTrans" cxnId="{590FA19A-0AEB-472B-A387-36915A0A0B0B}">
      <dgm:prSet/>
      <dgm:spPr/>
      <dgm:t>
        <a:bodyPr/>
        <a:lstStyle/>
        <a:p>
          <a:pPr latinLnBrk="1"/>
          <a:endParaRPr lang="ko-KR" altLang="en-US"/>
        </a:p>
      </dgm:t>
    </dgm:pt>
    <dgm:pt modelId="{DDCAF251-0953-482A-A355-C3984FAF3C88}" type="pres">
      <dgm:prSet presAssocID="{525C3B84-18AA-4E2A-AB87-F00C567007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85D21A-3A99-40B2-8824-C1EB4BD9928C}" type="pres">
      <dgm:prSet presAssocID="{1C676456-BCDB-4D14-8C85-6FBEAC9464FC}" presName="root" presStyleCnt="0"/>
      <dgm:spPr/>
    </dgm:pt>
    <dgm:pt modelId="{BCC88CE3-0D5E-47D0-B55A-0567F852B487}" type="pres">
      <dgm:prSet presAssocID="{1C676456-BCDB-4D14-8C85-6FBEAC9464FC}" presName="rootComposite" presStyleCnt="0"/>
      <dgm:spPr/>
    </dgm:pt>
    <dgm:pt modelId="{AE3AFDE8-107E-4E0C-AAB4-19BBF0322CD2}" type="pres">
      <dgm:prSet presAssocID="{1C676456-BCDB-4D14-8C85-6FBEAC9464FC}" presName="rootText" presStyleLbl="node1" presStyleIdx="0" presStyleCnt="5" custLinFactNeighborX="4882"/>
      <dgm:spPr/>
      <dgm:t>
        <a:bodyPr/>
        <a:lstStyle/>
        <a:p>
          <a:pPr latinLnBrk="1"/>
          <a:endParaRPr lang="ko-KR" altLang="en-US"/>
        </a:p>
      </dgm:t>
    </dgm:pt>
    <dgm:pt modelId="{D0DC6F7F-2EF7-44B4-84EF-A9F6CC66F5C4}" type="pres">
      <dgm:prSet presAssocID="{1C676456-BCDB-4D14-8C85-6FBEAC9464FC}" presName="rootConnector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9191AE7-1689-4672-B73F-5AEFA81CD5D0}" type="pres">
      <dgm:prSet presAssocID="{1C676456-BCDB-4D14-8C85-6FBEAC9464FC}" presName="childShape" presStyleCnt="0"/>
      <dgm:spPr/>
    </dgm:pt>
    <dgm:pt modelId="{90C94CC0-4E72-48A2-A1FE-0076262C8B3B}" type="pres">
      <dgm:prSet presAssocID="{A469DF66-4B79-4D5C-A746-43FFB2EAD871}" presName="Name13" presStyleLbl="parChTrans1D2" presStyleIdx="0" presStyleCnt="12"/>
      <dgm:spPr/>
      <dgm:t>
        <a:bodyPr/>
        <a:lstStyle/>
        <a:p>
          <a:pPr latinLnBrk="1"/>
          <a:endParaRPr lang="ko-KR" altLang="en-US"/>
        </a:p>
      </dgm:t>
    </dgm:pt>
    <dgm:pt modelId="{911C090D-F886-4AEC-A529-8A6DC2405BBF}" type="pres">
      <dgm:prSet presAssocID="{1D816C71-C70D-4037-ADE9-5017F11A97FC}" presName="childText" presStyleLbl="bgAcc1" presStyleIdx="0" presStyleCnt="12" custScaleX="125916" custScaleY="80099" custLinFactNeighborX="61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8F4249-8CF3-4DBD-97D8-49BFD0732873}" type="pres">
      <dgm:prSet presAssocID="{610134C4-87F5-4D61-9D73-27FFD5CECC88}" presName="Name13" presStyleLbl="parChTrans1D2" presStyleIdx="1" presStyleCnt="12"/>
      <dgm:spPr/>
      <dgm:t>
        <a:bodyPr/>
        <a:lstStyle/>
        <a:p>
          <a:pPr latinLnBrk="1"/>
          <a:endParaRPr lang="ko-KR" altLang="en-US"/>
        </a:p>
      </dgm:t>
    </dgm:pt>
    <dgm:pt modelId="{09DA4E99-775C-4A6F-8F88-FD3A936C2222}" type="pres">
      <dgm:prSet presAssocID="{E31F2DE2-7AA6-4DD7-9DCA-49528290013D}" presName="childText" presStyleLbl="bgAcc1" presStyleIdx="1" presStyleCnt="12" custScaleX="126353" custScaleY="91291" custLinFactNeighborX="61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685ADD-2A1A-449E-9BA3-59FB127373E4}" type="pres">
      <dgm:prSet presAssocID="{3C30C0ED-B4A7-42A8-B159-BEA0671502C0}" presName="Name13" presStyleLbl="parChTrans1D2" presStyleIdx="2" presStyleCnt="12"/>
      <dgm:spPr/>
      <dgm:t>
        <a:bodyPr/>
        <a:lstStyle/>
        <a:p>
          <a:pPr latinLnBrk="1"/>
          <a:endParaRPr lang="ko-KR" altLang="en-US"/>
        </a:p>
      </dgm:t>
    </dgm:pt>
    <dgm:pt modelId="{DFD4A129-BDB9-473F-A069-B101866AEBC0}" type="pres">
      <dgm:prSet presAssocID="{9E1EE385-6587-4F52-8D6A-89AA8244F689}" presName="childText" presStyleLbl="bgAcc1" presStyleIdx="2" presStyleCnt="12" custScaleX="127107" custLinFactNeighborX="6000" custLinFactNeighborY="-29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3E41E5-C8F0-4A76-AE39-E9321955B243}" type="pres">
      <dgm:prSet presAssocID="{9AB0ACCA-BC48-4640-9654-3A308D55E036}" presName="root" presStyleCnt="0"/>
      <dgm:spPr/>
    </dgm:pt>
    <dgm:pt modelId="{5DE5A83F-C4B9-497D-8A52-D7CF6B22B8BC}" type="pres">
      <dgm:prSet presAssocID="{9AB0ACCA-BC48-4640-9654-3A308D55E036}" presName="rootComposite" presStyleCnt="0"/>
      <dgm:spPr/>
    </dgm:pt>
    <dgm:pt modelId="{7C0DDCDB-A1DD-447B-ADB9-041CF68B17F5}" type="pres">
      <dgm:prSet presAssocID="{9AB0ACCA-BC48-4640-9654-3A308D55E036}" presName="rootText" presStyleLbl="node1" presStyleIdx="1" presStyleCnt="5" custLinFactNeighborX="-564"/>
      <dgm:spPr/>
      <dgm:t>
        <a:bodyPr/>
        <a:lstStyle/>
        <a:p>
          <a:pPr latinLnBrk="1"/>
          <a:endParaRPr lang="ko-KR" altLang="en-US"/>
        </a:p>
      </dgm:t>
    </dgm:pt>
    <dgm:pt modelId="{606239BF-126D-487A-83D7-8857AA68CD41}" type="pres">
      <dgm:prSet presAssocID="{9AB0ACCA-BC48-4640-9654-3A308D55E036}" presName="rootConnector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019714C9-12B9-426C-96F8-401C147CA4BB}" type="pres">
      <dgm:prSet presAssocID="{9AB0ACCA-BC48-4640-9654-3A308D55E036}" presName="childShape" presStyleCnt="0"/>
      <dgm:spPr/>
    </dgm:pt>
    <dgm:pt modelId="{B4E1838D-7BC4-4168-8AD9-9C29BB790537}" type="pres">
      <dgm:prSet presAssocID="{DA69B223-9658-4A82-AA22-A7D85B629965}" presName="Name13" presStyleLbl="parChTrans1D2" presStyleIdx="3" presStyleCnt="12"/>
      <dgm:spPr/>
      <dgm:t>
        <a:bodyPr/>
        <a:lstStyle/>
        <a:p>
          <a:pPr latinLnBrk="1"/>
          <a:endParaRPr lang="ko-KR" altLang="en-US"/>
        </a:p>
      </dgm:t>
    </dgm:pt>
    <dgm:pt modelId="{11FCE2C1-1CE6-4449-8406-B12DE036DDE1}" type="pres">
      <dgm:prSet presAssocID="{0C702CF5-7CF4-4DD3-A274-4978BA3D725E}" presName="childText" presStyleLbl="bgAcc1" presStyleIdx="3" presStyleCnt="12" custScaleX="127799" custScaleY="88807" custLinFactNeighborX="-7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57523A-5F5A-4C3C-8CFC-A058602237C8}" type="pres">
      <dgm:prSet presAssocID="{6F6E20F2-6639-4E7E-BA3E-E6CC19338C9E}" presName="Name13" presStyleLbl="parChTrans1D2" presStyleIdx="4" presStyleCnt="12"/>
      <dgm:spPr/>
      <dgm:t>
        <a:bodyPr/>
        <a:lstStyle/>
        <a:p>
          <a:pPr latinLnBrk="1"/>
          <a:endParaRPr lang="ko-KR" altLang="en-US"/>
        </a:p>
      </dgm:t>
    </dgm:pt>
    <dgm:pt modelId="{EF93D108-64F6-4E20-A678-0720AF5C46DC}" type="pres">
      <dgm:prSet presAssocID="{22D08B91-B090-4A0E-A5BE-7F4D06DCBEBC}" presName="childText" presStyleLbl="bgAcc1" presStyleIdx="4" presStyleCnt="12" custScaleX="123423" custScaleY="78857" custLinFactNeighborX="-7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9A0059-3B58-4883-A5D6-7F3364B8C1A5}" type="pres">
      <dgm:prSet presAssocID="{C1D8E506-146F-4F29-88A8-5B643A5BAFB4}" presName="Name13" presStyleLbl="parChTrans1D2" presStyleIdx="5" presStyleCnt="12"/>
      <dgm:spPr/>
      <dgm:t>
        <a:bodyPr/>
        <a:lstStyle/>
        <a:p>
          <a:pPr latinLnBrk="1"/>
          <a:endParaRPr lang="ko-KR" altLang="en-US"/>
        </a:p>
      </dgm:t>
    </dgm:pt>
    <dgm:pt modelId="{8A0AFFA1-95D0-41B4-A470-14D69AC9245A}" type="pres">
      <dgm:prSet presAssocID="{4740B554-EF10-4451-9FF2-C410ABC0C728}" presName="childText" presStyleLbl="bgAcc1" presStyleIdx="5" presStyleCnt="12" custScaleX="123423" custScaleY="85001" custLinFactNeighborX="-7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49412A-7218-4B5F-B5AC-88195C0656BC}" type="pres">
      <dgm:prSet presAssocID="{89DD41DB-D958-4A95-B236-DF86D7C908E3}" presName="Name13" presStyleLbl="parChTrans1D2" presStyleIdx="6" presStyleCnt="12"/>
      <dgm:spPr/>
      <dgm:t>
        <a:bodyPr/>
        <a:lstStyle/>
        <a:p>
          <a:pPr latinLnBrk="1"/>
          <a:endParaRPr lang="ko-KR" altLang="en-US"/>
        </a:p>
      </dgm:t>
    </dgm:pt>
    <dgm:pt modelId="{B71556F7-37E3-4DD0-AF12-CE5EA550BDFE}" type="pres">
      <dgm:prSet presAssocID="{F8BA9BF9-3670-444F-ACDF-F9C31E128609}" presName="childText" presStyleLbl="bgAcc1" presStyleIdx="6" presStyleCnt="12" custScaleX="123423" custScaleY="80918" custLinFactNeighborX="-7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8C0CB4-67F6-41DC-A1B0-CF0A1592B8D1}" type="pres">
      <dgm:prSet presAssocID="{87B871D2-76F2-4EE4-B604-91C9EC736CF1}" presName="root" presStyleCnt="0"/>
      <dgm:spPr/>
    </dgm:pt>
    <dgm:pt modelId="{F67A5A36-E967-4559-93A6-12B75A1919C2}" type="pres">
      <dgm:prSet presAssocID="{87B871D2-76F2-4EE4-B604-91C9EC736CF1}" presName="rootComposite" presStyleCnt="0"/>
      <dgm:spPr/>
    </dgm:pt>
    <dgm:pt modelId="{80D9A85F-00CD-403F-BD2E-3249D00A2068}" type="pres">
      <dgm:prSet presAssocID="{87B871D2-76F2-4EE4-B604-91C9EC736CF1}" presName="rootText" presStyleLbl="node1" presStyleIdx="2" presStyleCnt="5" custLinFactNeighborX="-1716"/>
      <dgm:spPr/>
      <dgm:t>
        <a:bodyPr/>
        <a:lstStyle/>
        <a:p>
          <a:pPr latinLnBrk="1"/>
          <a:endParaRPr lang="ko-KR" altLang="en-US"/>
        </a:p>
      </dgm:t>
    </dgm:pt>
    <dgm:pt modelId="{274E5F44-9169-43C5-BC39-333C9FA53B5F}" type="pres">
      <dgm:prSet presAssocID="{87B871D2-76F2-4EE4-B604-91C9EC736CF1}" presName="rootConnector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4B2464F6-A495-4A4C-9D28-FE1C4261F27E}" type="pres">
      <dgm:prSet presAssocID="{87B871D2-76F2-4EE4-B604-91C9EC736CF1}" presName="childShape" presStyleCnt="0"/>
      <dgm:spPr/>
    </dgm:pt>
    <dgm:pt modelId="{E7557431-764E-49BB-B50F-F20645E3B8AB}" type="pres">
      <dgm:prSet presAssocID="{D697394B-24BD-4DE4-AF12-E0205E455A88}" presName="Name13" presStyleLbl="parChTrans1D2" presStyleIdx="7" presStyleCnt="12"/>
      <dgm:spPr/>
      <dgm:t>
        <a:bodyPr/>
        <a:lstStyle/>
        <a:p>
          <a:pPr latinLnBrk="1"/>
          <a:endParaRPr lang="ko-KR" altLang="en-US"/>
        </a:p>
      </dgm:t>
    </dgm:pt>
    <dgm:pt modelId="{E66E3017-A9B0-4E97-BE03-6348B37E4685}" type="pres">
      <dgm:prSet presAssocID="{4CE806EC-9A68-4F3B-BB73-225B42EB550F}" presName="childText" presStyleLbl="bgAcc1" presStyleIdx="7" presStyleCnt="12" custScaleX="129413" custScaleY="79105" custLinFactNeighborX="-21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F86294-057B-41E6-8CA7-DB1E6E7F285E}" type="pres">
      <dgm:prSet presAssocID="{FC6C5CEC-1C0F-4CA9-AB71-9274D0EA0144}" presName="Name13" presStyleLbl="parChTrans1D2" presStyleIdx="8" presStyleCnt="12"/>
      <dgm:spPr/>
      <dgm:t>
        <a:bodyPr/>
        <a:lstStyle/>
        <a:p>
          <a:pPr latinLnBrk="1"/>
          <a:endParaRPr lang="ko-KR" altLang="en-US"/>
        </a:p>
      </dgm:t>
    </dgm:pt>
    <dgm:pt modelId="{B21FA064-E0F0-4AF5-844D-C0A7FE89B4F7}" type="pres">
      <dgm:prSet presAssocID="{4F123EF5-0288-4FD5-99E5-05822FACFF4A}" presName="childText" presStyleLbl="bgAcc1" presStyleIdx="8" presStyleCnt="12" custScaleX="131280" custScaleY="79852" custLinFactNeighborX="-21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F8645C-DBEC-461D-B46D-8AFCEE03E22B}" type="pres">
      <dgm:prSet presAssocID="{3BF4FE7B-4582-428A-9C37-D9756BC82607}" presName="root" presStyleCnt="0"/>
      <dgm:spPr/>
    </dgm:pt>
    <dgm:pt modelId="{A8D2EB39-4EE9-45C5-BBC0-5B84516439B9}" type="pres">
      <dgm:prSet presAssocID="{3BF4FE7B-4582-428A-9C37-D9756BC82607}" presName="rootComposite" presStyleCnt="0"/>
      <dgm:spPr/>
    </dgm:pt>
    <dgm:pt modelId="{4D8E2A05-1A88-47EF-81D2-ED5C94915E52}" type="pres">
      <dgm:prSet presAssocID="{3BF4FE7B-4582-428A-9C37-D9756BC82607}" presName="rootText" presStyleLbl="node1" presStyleIdx="3" presStyleCnt="5" custScaleX="111780" custLinFactNeighborX="-6629"/>
      <dgm:spPr/>
      <dgm:t>
        <a:bodyPr/>
        <a:lstStyle/>
        <a:p>
          <a:pPr latinLnBrk="1"/>
          <a:endParaRPr lang="ko-KR" altLang="en-US"/>
        </a:p>
      </dgm:t>
    </dgm:pt>
    <dgm:pt modelId="{A79D307B-BF76-4313-9363-EB4687CE0E40}" type="pres">
      <dgm:prSet presAssocID="{3BF4FE7B-4582-428A-9C37-D9756BC82607}" presName="rootConnector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1F7075C-F7BD-4253-A557-161A356E49D6}" type="pres">
      <dgm:prSet presAssocID="{3BF4FE7B-4582-428A-9C37-D9756BC82607}" presName="childShape" presStyleCnt="0"/>
      <dgm:spPr/>
    </dgm:pt>
    <dgm:pt modelId="{7C366263-C91F-4925-96CB-EF099BD53C13}" type="pres">
      <dgm:prSet presAssocID="{0AB14C33-0354-4672-943C-D829C6EFD88E}" presName="Name13" presStyleLbl="parChTrans1D2" presStyleIdx="9" presStyleCnt="12" custSzX="186034"/>
      <dgm:spPr/>
      <dgm:t>
        <a:bodyPr/>
        <a:lstStyle/>
        <a:p>
          <a:pPr latinLnBrk="1"/>
          <a:endParaRPr lang="ko-KR" altLang="en-US"/>
        </a:p>
      </dgm:t>
    </dgm:pt>
    <dgm:pt modelId="{0032D17C-6DC9-4B11-9252-3C42F9815A94}" type="pres">
      <dgm:prSet presAssocID="{CC70AFB4-43E3-4E87-95C5-D606E3669281}" presName="childText" presStyleLbl="bgAcc1" presStyleIdx="9" presStyleCnt="12" custScaleX="117221" custLinFactNeighborX="-82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2422B9-A1D7-447B-932C-4FF5DE381EEA}" type="pres">
      <dgm:prSet presAssocID="{3E0EFF7A-776F-4AE9-9B23-2B1FDF50322D}" presName="root" presStyleCnt="0"/>
      <dgm:spPr/>
    </dgm:pt>
    <dgm:pt modelId="{FF3406E9-4CB7-4B7D-A810-F0E9B9280FAF}" type="pres">
      <dgm:prSet presAssocID="{3E0EFF7A-776F-4AE9-9B23-2B1FDF50322D}" presName="rootComposite" presStyleCnt="0"/>
      <dgm:spPr/>
    </dgm:pt>
    <dgm:pt modelId="{D9BA719E-C243-4FB9-8677-1876E3973BB6}" type="pres">
      <dgm:prSet presAssocID="{3E0EFF7A-776F-4AE9-9B23-2B1FDF50322D}" presName="rootText" presStyleLbl="node1" presStyleIdx="4" presStyleCnt="5" custLinFactNeighborX="-15263"/>
      <dgm:spPr/>
      <dgm:t>
        <a:bodyPr/>
        <a:lstStyle/>
        <a:p>
          <a:pPr latinLnBrk="1"/>
          <a:endParaRPr lang="ko-KR" altLang="en-US"/>
        </a:p>
      </dgm:t>
    </dgm:pt>
    <dgm:pt modelId="{DB1D75D9-4275-4366-8BB5-CC69F4FE38D4}" type="pres">
      <dgm:prSet presAssocID="{3E0EFF7A-776F-4AE9-9B23-2B1FDF50322D}" presName="rootConnector" presStyleLbl="node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40FDA612-D3CB-41BD-A00C-A1C3B88E06C0}" type="pres">
      <dgm:prSet presAssocID="{3E0EFF7A-776F-4AE9-9B23-2B1FDF50322D}" presName="childShape" presStyleCnt="0"/>
      <dgm:spPr/>
    </dgm:pt>
    <dgm:pt modelId="{CABA6331-3F5A-40F5-A305-77DB7B424E56}" type="pres">
      <dgm:prSet presAssocID="{E8F10C72-A4EE-42C2-AB48-23DEE87D8BEB}" presName="Name13" presStyleLbl="parChTrans1D2" presStyleIdx="10" presStyleCnt="12"/>
      <dgm:spPr/>
      <dgm:t>
        <a:bodyPr/>
        <a:lstStyle/>
        <a:p>
          <a:pPr latinLnBrk="1"/>
          <a:endParaRPr lang="ko-KR" altLang="en-US"/>
        </a:p>
      </dgm:t>
    </dgm:pt>
    <dgm:pt modelId="{5D98FB68-D21D-4F51-860D-8DCDD9224C74}" type="pres">
      <dgm:prSet presAssocID="{20048A44-0CD4-4258-801C-2EF6E83B9AB1}" presName="childText" presStyleLbl="bgAcc1" presStyleIdx="10" presStyleCnt="12" custScaleX="125359" custLinFactNeighborX="-123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9F7A29-7A6A-4F86-A275-465DF0FCCD1B}" type="pres">
      <dgm:prSet presAssocID="{61341579-E8B9-4F7F-A772-58D5E37ED870}" presName="Name13" presStyleLbl="parChTrans1D2" presStyleIdx="11" presStyleCnt="12"/>
      <dgm:spPr/>
      <dgm:t>
        <a:bodyPr/>
        <a:lstStyle/>
        <a:p>
          <a:pPr latinLnBrk="1"/>
          <a:endParaRPr lang="ko-KR" altLang="en-US"/>
        </a:p>
      </dgm:t>
    </dgm:pt>
    <dgm:pt modelId="{E8EBC5BE-626B-4B71-B26A-1A45D631339D}" type="pres">
      <dgm:prSet presAssocID="{074DCE77-0349-460C-9590-843CBA381C00}" presName="childText" presStyleLbl="bgAcc1" presStyleIdx="11" presStyleCnt="12" custScaleX="125359" custLinFactNeighborX="-123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F6BFFAE-F226-4385-A686-B40E932AD1D3}" srcId="{525C3B84-18AA-4E2A-AB87-F00C5670074A}" destId="{1C676456-BCDB-4D14-8C85-6FBEAC9464FC}" srcOrd="0" destOrd="0" parTransId="{6C924AA6-9080-4424-A1CE-DF81E68FB5A0}" sibTransId="{683841AD-C4D4-4614-B19F-20B9032A8E87}"/>
    <dgm:cxn modelId="{05529180-CBC0-45C4-9843-53DBB9172017}" type="presOf" srcId="{E31F2DE2-7AA6-4DD7-9DCA-49528290013D}" destId="{09DA4E99-775C-4A6F-8F88-FD3A936C2222}" srcOrd="0" destOrd="0" presId="urn:microsoft.com/office/officeart/2005/8/layout/hierarchy3"/>
    <dgm:cxn modelId="{E344EE85-66E1-4E43-AB90-682C3D3057C5}" srcId="{3E0EFF7A-776F-4AE9-9B23-2B1FDF50322D}" destId="{20048A44-0CD4-4258-801C-2EF6E83B9AB1}" srcOrd="0" destOrd="0" parTransId="{E8F10C72-A4EE-42C2-AB48-23DEE87D8BEB}" sibTransId="{966CEE19-BC85-40BB-907A-B582E810D70E}"/>
    <dgm:cxn modelId="{13D163C2-7D18-4045-8CEB-A4753DFCD6BB}" type="presOf" srcId="{1D816C71-C70D-4037-ADE9-5017F11A97FC}" destId="{911C090D-F886-4AEC-A529-8A6DC2405BBF}" srcOrd="0" destOrd="0" presId="urn:microsoft.com/office/officeart/2005/8/layout/hierarchy3"/>
    <dgm:cxn modelId="{60380456-5FC0-4C89-8160-0A10C6B89143}" type="presOf" srcId="{074DCE77-0349-460C-9590-843CBA381C00}" destId="{E8EBC5BE-626B-4B71-B26A-1A45D631339D}" srcOrd="0" destOrd="0" presId="urn:microsoft.com/office/officeart/2005/8/layout/hierarchy3"/>
    <dgm:cxn modelId="{464B3285-282E-4628-9B7F-E77D251CC20D}" type="presOf" srcId="{525C3B84-18AA-4E2A-AB87-F00C5670074A}" destId="{DDCAF251-0953-482A-A355-C3984FAF3C88}" srcOrd="0" destOrd="0" presId="urn:microsoft.com/office/officeart/2005/8/layout/hierarchy3"/>
    <dgm:cxn modelId="{67B0F570-4650-4CC2-9BD0-6BF85B4D4943}" type="presOf" srcId="{C1D8E506-146F-4F29-88A8-5B643A5BAFB4}" destId="{779A0059-3B58-4883-A5D6-7F3364B8C1A5}" srcOrd="0" destOrd="0" presId="urn:microsoft.com/office/officeart/2005/8/layout/hierarchy3"/>
    <dgm:cxn modelId="{6039567F-883D-4AB8-8C12-202FD638925E}" srcId="{9AB0ACCA-BC48-4640-9654-3A308D55E036}" destId="{22D08B91-B090-4A0E-A5BE-7F4D06DCBEBC}" srcOrd="1" destOrd="0" parTransId="{6F6E20F2-6639-4E7E-BA3E-E6CC19338C9E}" sibTransId="{BAE2FFCD-F77B-4B20-9BD6-A42A4563DEA9}"/>
    <dgm:cxn modelId="{8FCB9294-2BB2-4711-8F86-6362EA0CAE49}" type="presOf" srcId="{87B871D2-76F2-4EE4-B604-91C9EC736CF1}" destId="{274E5F44-9169-43C5-BC39-333C9FA53B5F}" srcOrd="1" destOrd="0" presId="urn:microsoft.com/office/officeart/2005/8/layout/hierarchy3"/>
    <dgm:cxn modelId="{0384867E-8584-4A76-ACD7-DF96DA57C2B5}" type="presOf" srcId="{3BF4FE7B-4582-428A-9C37-D9756BC82607}" destId="{4D8E2A05-1A88-47EF-81D2-ED5C94915E52}" srcOrd="0" destOrd="0" presId="urn:microsoft.com/office/officeart/2005/8/layout/hierarchy3"/>
    <dgm:cxn modelId="{C8CF77AD-DD9F-48FC-A505-9472DDF6B059}" type="presOf" srcId="{FC6C5CEC-1C0F-4CA9-AB71-9274D0EA0144}" destId="{9EF86294-057B-41E6-8CA7-DB1E6E7F285E}" srcOrd="0" destOrd="0" presId="urn:microsoft.com/office/officeart/2005/8/layout/hierarchy3"/>
    <dgm:cxn modelId="{FB265DD5-1127-4822-A0C8-564923DC4243}" type="presOf" srcId="{9AB0ACCA-BC48-4640-9654-3A308D55E036}" destId="{606239BF-126D-487A-83D7-8857AA68CD41}" srcOrd="1" destOrd="0" presId="urn:microsoft.com/office/officeart/2005/8/layout/hierarchy3"/>
    <dgm:cxn modelId="{1A1BD2CF-A151-413A-8834-E4C452DBF869}" srcId="{9AB0ACCA-BC48-4640-9654-3A308D55E036}" destId="{F8BA9BF9-3670-444F-ACDF-F9C31E128609}" srcOrd="3" destOrd="0" parTransId="{89DD41DB-D958-4A95-B236-DF86D7C908E3}" sibTransId="{8DB75F4A-DB09-4136-B0ED-6E910C7C98C6}"/>
    <dgm:cxn modelId="{246A6297-043C-4A77-BF9D-EF02D73009D7}" type="presOf" srcId="{3C30C0ED-B4A7-42A8-B159-BEA0671502C0}" destId="{9D685ADD-2A1A-449E-9BA3-59FB127373E4}" srcOrd="0" destOrd="0" presId="urn:microsoft.com/office/officeart/2005/8/layout/hierarchy3"/>
    <dgm:cxn modelId="{67AB0E1B-7EE5-4B2C-9390-4738BA578D84}" type="presOf" srcId="{610134C4-87F5-4D61-9D73-27FFD5CECC88}" destId="{EB8F4249-8CF3-4DBD-97D8-49BFD0732873}" srcOrd="0" destOrd="0" presId="urn:microsoft.com/office/officeart/2005/8/layout/hierarchy3"/>
    <dgm:cxn modelId="{6EDCF561-34BB-439B-8AF8-31069E0DD49B}" srcId="{9AB0ACCA-BC48-4640-9654-3A308D55E036}" destId="{4740B554-EF10-4451-9FF2-C410ABC0C728}" srcOrd="2" destOrd="0" parTransId="{C1D8E506-146F-4F29-88A8-5B643A5BAFB4}" sibTransId="{FA6F7F7E-002D-4E8E-BB8B-A1BDCA2E16B5}"/>
    <dgm:cxn modelId="{861AF8E8-5869-4473-B9E8-5078E347E02C}" type="presOf" srcId="{1C676456-BCDB-4D14-8C85-6FBEAC9464FC}" destId="{D0DC6F7F-2EF7-44B4-84EF-A9F6CC66F5C4}" srcOrd="1" destOrd="0" presId="urn:microsoft.com/office/officeart/2005/8/layout/hierarchy3"/>
    <dgm:cxn modelId="{04D16883-88DF-4791-B0A3-2604C5551624}" type="presOf" srcId="{89DD41DB-D958-4A95-B236-DF86D7C908E3}" destId="{9349412A-7218-4B5F-B5AC-88195C0656BC}" srcOrd="0" destOrd="0" presId="urn:microsoft.com/office/officeart/2005/8/layout/hierarchy3"/>
    <dgm:cxn modelId="{2E2AB349-870F-4B83-AD10-EFDC797683CA}" type="presOf" srcId="{A469DF66-4B79-4D5C-A746-43FFB2EAD871}" destId="{90C94CC0-4E72-48A2-A1FE-0076262C8B3B}" srcOrd="0" destOrd="0" presId="urn:microsoft.com/office/officeart/2005/8/layout/hierarchy3"/>
    <dgm:cxn modelId="{4F893E60-41F5-4F26-B62D-596B09236C0F}" type="presOf" srcId="{61341579-E8B9-4F7F-A772-58D5E37ED870}" destId="{8E9F7A29-7A6A-4F86-A275-465DF0FCCD1B}" srcOrd="0" destOrd="0" presId="urn:microsoft.com/office/officeart/2005/8/layout/hierarchy3"/>
    <dgm:cxn modelId="{A80F372A-03D6-452A-A7F1-3E57E905BCE6}" srcId="{87B871D2-76F2-4EE4-B604-91C9EC736CF1}" destId="{4F123EF5-0288-4FD5-99E5-05822FACFF4A}" srcOrd="1" destOrd="0" parTransId="{FC6C5CEC-1C0F-4CA9-AB71-9274D0EA0144}" sibTransId="{E78FB688-E53B-4259-8349-C072F0DA71DD}"/>
    <dgm:cxn modelId="{4EBAE646-5A6E-4B25-ADDC-142FBB6EF7BE}" srcId="{525C3B84-18AA-4E2A-AB87-F00C5670074A}" destId="{9AB0ACCA-BC48-4640-9654-3A308D55E036}" srcOrd="1" destOrd="0" parTransId="{DB78F76E-F260-4D1B-A342-4DD521771A69}" sibTransId="{B320C184-6827-4744-8683-E1B90675D3D4}"/>
    <dgm:cxn modelId="{0D052D6C-D06D-4588-9CD1-326772D20993}" srcId="{9AB0ACCA-BC48-4640-9654-3A308D55E036}" destId="{0C702CF5-7CF4-4DD3-A274-4978BA3D725E}" srcOrd="0" destOrd="0" parTransId="{DA69B223-9658-4A82-AA22-A7D85B629965}" sibTransId="{0BBA0DBB-CCE2-4701-B3B1-86D1934F750C}"/>
    <dgm:cxn modelId="{802BA793-87AB-4F78-BA53-D011BE5E219E}" type="presOf" srcId="{3E0EFF7A-776F-4AE9-9B23-2B1FDF50322D}" destId="{D9BA719E-C243-4FB9-8677-1876E3973BB6}" srcOrd="0" destOrd="0" presId="urn:microsoft.com/office/officeart/2005/8/layout/hierarchy3"/>
    <dgm:cxn modelId="{F7907857-B664-48C3-9390-4E61E23B50B9}" type="presOf" srcId="{4F123EF5-0288-4FD5-99E5-05822FACFF4A}" destId="{B21FA064-E0F0-4AF5-844D-C0A7FE89B4F7}" srcOrd="0" destOrd="0" presId="urn:microsoft.com/office/officeart/2005/8/layout/hierarchy3"/>
    <dgm:cxn modelId="{8C1CBCA2-7768-4E63-B9E0-178D85A120A5}" srcId="{3E0EFF7A-776F-4AE9-9B23-2B1FDF50322D}" destId="{074DCE77-0349-460C-9590-843CBA381C00}" srcOrd="1" destOrd="0" parTransId="{61341579-E8B9-4F7F-A772-58D5E37ED870}" sibTransId="{B100D23F-ECC8-4737-97EA-F95B3A6B2DC8}"/>
    <dgm:cxn modelId="{99289DA3-B340-4362-B9F7-68C3DA6D0509}" type="presOf" srcId="{D697394B-24BD-4DE4-AF12-E0205E455A88}" destId="{E7557431-764E-49BB-B50F-F20645E3B8AB}" srcOrd="0" destOrd="0" presId="urn:microsoft.com/office/officeart/2005/8/layout/hierarchy3"/>
    <dgm:cxn modelId="{E229D71D-5BC0-48BD-9AB8-F4870DF9A62D}" type="presOf" srcId="{F8BA9BF9-3670-444F-ACDF-F9C31E128609}" destId="{B71556F7-37E3-4DD0-AF12-CE5EA550BDFE}" srcOrd="0" destOrd="0" presId="urn:microsoft.com/office/officeart/2005/8/layout/hierarchy3"/>
    <dgm:cxn modelId="{590FA19A-0AEB-472B-A387-36915A0A0B0B}" srcId="{1C676456-BCDB-4D14-8C85-6FBEAC9464FC}" destId="{9E1EE385-6587-4F52-8D6A-89AA8244F689}" srcOrd="2" destOrd="0" parTransId="{3C30C0ED-B4A7-42A8-B159-BEA0671502C0}" sibTransId="{B35C728B-6B60-4048-A7DC-30C61228239A}"/>
    <dgm:cxn modelId="{447CE8F0-4E0E-4208-8641-05248D9D86BF}" type="presOf" srcId="{DA69B223-9658-4A82-AA22-A7D85B629965}" destId="{B4E1838D-7BC4-4168-8AD9-9C29BB790537}" srcOrd="0" destOrd="0" presId="urn:microsoft.com/office/officeart/2005/8/layout/hierarchy3"/>
    <dgm:cxn modelId="{CE4FAEE9-D0D7-4075-8A13-0F7A4CAE823F}" srcId="{525C3B84-18AA-4E2A-AB87-F00C5670074A}" destId="{3E0EFF7A-776F-4AE9-9B23-2B1FDF50322D}" srcOrd="4" destOrd="0" parTransId="{90BDB93F-93E5-4A67-8BD2-2D0ED22D8DA8}" sibTransId="{0D9E9A37-D4C5-49E7-A900-468DE51AFBCA}"/>
    <dgm:cxn modelId="{AA352CB2-CC67-4097-B3BA-B423D9CB8BC8}" srcId="{525C3B84-18AA-4E2A-AB87-F00C5670074A}" destId="{3BF4FE7B-4582-428A-9C37-D9756BC82607}" srcOrd="3" destOrd="0" parTransId="{488142B8-A6F8-4676-B816-92C150FF118F}" sibTransId="{7C6960BC-F10A-4617-A175-EF3000635B3D}"/>
    <dgm:cxn modelId="{64A24E7A-8787-4843-B36F-ACE51A834F63}" srcId="{87B871D2-76F2-4EE4-B604-91C9EC736CF1}" destId="{4CE806EC-9A68-4F3B-BB73-225B42EB550F}" srcOrd="0" destOrd="0" parTransId="{D697394B-24BD-4DE4-AF12-E0205E455A88}" sibTransId="{A9284043-BC13-47E9-91FF-3E9F53C16CA7}"/>
    <dgm:cxn modelId="{B270419F-ACF6-4D34-BDC7-1C92E7DAB2A2}" type="presOf" srcId="{E8F10C72-A4EE-42C2-AB48-23DEE87D8BEB}" destId="{CABA6331-3F5A-40F5-A305-77DB7B424E56}" srcOrd="0" destOrd="0" presId="urn:microsoft.com/office/officeart/2005/8/layout/hierarchy3"/>
    <dgm:cxn modelId="{3956D1FF-9710-4765-A42A-F58E8834D4AE}" type="presOf" srcId="{4CE806EC-9A68-4F3B-BB73-225B42EB550F}" destId="{E66E3017-A9B0-4E97-BE03-6348B37E4685}" srcOrd="0" destOrd="0" presId="urn:microsoft.com/office/officeart/2005/8/layout/hierarchy3"/>
    <dgm:cxn modelId="{5B13DEC7-727A-4CAF-AEE7-70979E3976B0}" type="presOf" srcId="{1C676456-BCDB-4D14-8C85-6FBEAC9464FC}" destId="{AE3AFDE8-107E-4E0C-AAB4-19BBF0322CD2}" srcOrd="0" destOrd="0" presId="urn:microsoft.com/office/officeart/2005/8/layout/hierarchy3"/>
    <dgm:cxn modelId="{CC68F0D8-B56F-4574-8647-9C212DB68F66}" srcId="{1C676456-BCDB-4D14-8C85-6FBEAC9464FC}" destId="{1D816C71-C70D-4037-ADE9-5017F11A97FC}" srcOrd="0" destOrd="0" parTransId="{A469DF66-4B79-4D5C-A746-43FFB2EAD871}" sibTransId="{99E386F6-9DA1-40D7-8883-1C15FB146921}"/>
    <dgm:cxn modelId="{4724532F-2A53-43E3-BE41-41A4FC4ECD8E}" type="presOf" srcId="{0C702CF5-7CF4-4DD3-A274-4978BA3D725E}" destId="{11FCE2C1-1CE6-4449-8406-B12DE036DDE1}" srcOrd="0" destOrd="0" presId="urn:microsoft.com/office/officeart/2005/8/layout/hierarchy3"/>
    <dgm:cxn modelId="{76C8FE1F-F61B-4CF4-B583-4B7A9FDE123F}" srcId="{3BF4FE7B-4582-428A-9C37-D9756BC82607}" destId="{CC70AFB4-43E3-4E87-95C5-D606E3669281}" srcOrd="0" destOrd="0" parTransId="{0AB14C33-0354-4672-943C-D829C6EFD88E}" sibTransId="{08ED3B9D-CA32-4C08-8D05-A9936D0D15FC}"/>
    <dgm:cxn modelId="{CE3AE993-1D6E-4B08-9842-3C05536D64EC}" type="presOf" srcId="{22D08B91-B090-4A0E-A5BE-7F4D06DCBEBC}" destId="{EF93D108-64F6-4E20-A678-0720AF5C46DC}" srcOrd="0" destOrd="0" presId="urn:microsoft.com/office/officeart/2005/8/layout/hierarchy3"/>
    <dgm:cxn modelId="{F9F953BD-1A79-4ED2-8363-2A78ABD9E08A}" type="presOf" srcId="{9E1EE385-6587-4F52-8D6A-89AA8244F689}" destId="{DFD4A129-BDB9-473F-A069-B101866AEBC0}" srcOrd="0" destOrd="0" presId="urn:microsoft.com/office/officeart/2005/8/layout/hierarchy3"/>
    <dgm:cxn modelId="{9AA7E528-C5B2-4777-A186-EC60B4298FD4}" type="presOf" srcId="{6F6E20F2-6639-4E7E-BA3E-E6CC19338C9E}" destId="{0E57523A-5F5A-4C3C-8CFC-A058602237C8}" srcOrd="0" destOrd="0" presId="urn:microsoft.com/office/officeart/2005/8/layout/hierarchy3"/>
    <dgm:cxn modelId="{25E321F5-F213-41C5-8E71-8032B5D7F301}" type="presOf" srcId="{9AB0ACCA-BC48-4640-9654-3A308D55E036}" destId="{7C0DDCDB-A1DD-447B-ADB9-041CF68B17F5}" srcOrd="0" destOrd="0" presId="urn:microsoft.com/office/officeart/2005/8/layout/hierarchy3"/>
    <dgm:cxn modelId="{C76C84B2-CA85-43B5-9674-F276FB35E1FE}" type="presOf" srcId="{0AB14C33-0354-4672-943C-D829C6EFD88E}" destId="{7C366263-C91F-4925-96CB-EF099BD53C13}" srcOrd="0" destOrd="0" presId="urn:microsoft.com/office/officeart/2005/8/layout/hierarchy3"/>
    <dgm:cxn modelId="{7E773668-87ED-4EA6-8188-BCDC6A00194B}" type="presOf" srcId="{20048A44-0CD4-4258-801C-2EF6E83B9AB1}" destId="{5D98FB68-D21D-4F51-860D-8DCDD9224C74}" srcOrd="0" destOrd="0" presId="urn:microsoft.com/office/officeart/2005/8/layout/hierarchy3"/>
    <dgm:cxn modelId="{DF3D6B32-AF75-43BF-B513-81F2DF44B438}" type="presOf" srcId="{87B871D2-76F2-4EE4-B604-91C9EC736CF1}" destId="{80D9A85F-00CD-403F-BD2E-3249D00A2068}" srcOrd="0" destOrd="0" presId="urn:microsoft.com/office/officeart/2005/8/layout/hierarchy3"/>
    <dgm:cxn modelId="{9E500359-54DA-48FB-AD93-F2CC106F7CD0}" srcId="{1C676456-BCDB-4D14-8C85-6FBEAC9464FC}" destId="{E31F2DE2-7AA6-4DD7-9DCA-49528290013D}" srcOrd="1" destOrd="0" parTransId="{610134C4-87F5-4D61-9D73-27FFD5CECC88}" sibTransId="{7A7BEEDF-1209-41B2-8AEB-5021B903E228}"/>
    <dgm:cxn modelId="{3BE452AF-5DB1-444F-8BA7-96E8F988F53D}" type="presOf" srcId="{4740B554-EF10-4451-9FF2-C410ABC0C728}" destId="{8A0AFFA1-95D0-41B4-A470-14D69AC9245A}" srcOrd="0" destOrd="0" presId="urn:microsoft.com/office/officeart/2005/8/layout/hierarchy3"/>
    <dgm:cxn modelId="{493995B9-63CD-42F1-8A0D-34F9C9EB65E3}" type="presOf" srcId="{CC70AFB4-43E3-4E87-95C5-D606E3669281}" destId="{0032D17C-6DC9-4B11-9252-3C42F9815A94}" srcOrd="0" destOrd="0" presId="urn:microsoft.com/office/officeart/2005/8/layout/hierarchy3"/>
    <dgm:cxn modelId="{BA0AFC49-FEF5-42CA-93AA-7321DF78CF17}" type="presOf" srcId="{3E0EFF7A-776F-4AE9-9B23-2B1FDF50322D}" destId="{DB1D75D9-4275-4366-8BB5-CC69F4FE38D4}" srcOrd="1" destOrd="0" presId="urn:microsoft.com/office/officeart/2005/8/layout/hierarchy3"/>
    <dgm:cxn modelId="{5B7713F3-5B6B-4F64-B8F4-DDFAEE44268B}" srcId="{525C3B84-18AA-4E2A-AB87-F00C5670074A}" destId="{87B871D2-76F2-4EE4-B604-91C9EC736CF1}" srcOrd="2" destOrd="0" parTransId="{B050B3A9-E795-4B0F-8684-2D527888061C}" sibTransId="{58F2526B-9C0F-497B-91DA-83438918AA50}"/>
    <dgm:cxn modelId="{3B4E0058-F891-4A1E-98DC-D1A2DF20BC62}" type="presOf" srcId="{3BF4FE7B-4582-428A-9C37-D9756BC82607}" destId="{A79D307B-BF76-4313-9363-EB4687CE0E40}" srcOrd="1" destOrd="0" presId="urn:microsoft.com/office/officeart/2005/8/layout/hierarchy3"/>
    <dgm:cxn modelId="{4284C537-9FD7-4F73-82E2-86AB70415CEC}" type="presParOf" srcId="{DDCAF251-0953-482A-A355-C3984FAF3C88}" destId="{1385D21A-3A99-40B2-8824-C1EB4BD9928C}" srcOrd="0" destOrd="0" presId="urn:microsoft.com/office/officeart/2005/8/layout/hierarchy3"/>
    <dgm:cxn modelId="{556ADB39-CBCF-41CE-A6E7-A4CC4712AFAE}" type="presParOf" srcId="{1385D21A-3A99-40B2-8824-C1EB4BD9928C}" destId="{BCC88CE3-0D5E-47D0-B55A-0567F852B487}" srcOrd="0" destOrd="0" presId="urn:microsoft.com/office/officeart/2005/8/layout/hierarchy3"/>
    <dgm:cxn modelId="{AB2AD25E-5BAA-45C5-AEFA-3E13EFD0D77D}" type="presParOf" srcId="{BCC88CE3-0D5E-47D0-B55A-0567F852B487}" destId="{AE3AFDE8-107E-4E0C-AAB4-19BBF0322CD2}" srcOrd="0" destOrd="0" presId="urn:microsoft.com/office/officeart/2005/8/layout/hierarchy3"/>
    <dgm:cxn modelId="{84CB5273-116C-4963-8234-D5BA96ADB7ED}" type="presParOf" srcId="{BCC88CE3-0D5E-47D0-B55A-0567F852B487}" destId="{D0DC6F7F-2EF7-44B4-84EF-A9F6CC66F5C4}" srcOrd="1" destOrd="0" presId="urn:microsoft.com/office/officeart/2005/8/layout/hierarchy3"/>
    <dgm:cxn modelId="{88F6D03D-EE6A-4F04-BE9F-5D9289FB8B59}" type="presParOf" srcId="{1385D21A-3A99-40B2-8824-C1EB4BD9928C}" destId="{D9191AE7-1689-4672-B73F-5AEFA81CD5D0}" srcOrd="1" destOrd="0" presId="urn:microsoft.com/office/officeart/2005/8/layout/hierarchy3"/>
    <dgm:cxn modelId="{D126AD03-E40D-49CF-8BEC-02A0E7EBBC2E}" type="presParOf" srcId="{D9191AE7-1689-4672-B73F-5AEFA81CD5D0}" destId="{90C94CC0-4E72-48A2-A1FE-0076262C8B3B}" srcOrd="0" destOrd="0" presId="urn:microsoft.com/office/officeart/2005/8/layout/hierarchy3"/>
    <dgm:cxn modelId="{71479D8F-A025-4FB3-8E97-DD4038767EAB}" type="presParOf" srcId="{D9191AE7-1689-4672-B73F-5AEFA81CD5D0}" destId="{911C090D-F886-4AEC-A529-8A6DC2405BBF}" srcOrd="1" destOrd="0" presId="urn:microsoft.com/office/officeart/2005/8/layout/hierarchy3"/>
    <dgm:cxn modelId="{71C786BC-F8B9-4D08-BD5F-11120D4A8323}" type="presParOf" srcId="{D9191AE7-1689-4672-B73F-5AEFA81CD5D0}" destId="{EB8F4249-8CF3-4DBD-97D8-49BFD0732873}" srcOrd="2" destOrd="0" presId="urn:microsoft.com/office/officeart/2005/8/layout/hierarchy3"/>
    <dgm:cxn modelId="{842AC8CF-D19E-4237-9E8C-18454E0302E9}" type="presParOf" srcId="{D9191AE7-1689-4672-B73F-5AEFA81CD5D0}" destId="{09DA4E99-775C-4A6F-8F88-FD3A936C2222}" srcOrd="3" destOrd="0" presId="urn:microsoft.com/office/officeart/2005/8/layout/hierarchy3"/>
    <dgm:cxn modelId="{8ADED9BC-BC77-457A-8337-A71096457E99}" type="presParOf" srcId="{D9191AE7-1689-4672-B73F-5AEFA81CD5D0}" destId="{9D685ADD-2A1A-449E-9BA3-59FB127373E4}" srcOrd="4" destOrd="0" presId="urn:microsoft.com/office/officeart/2005/8/layout/hierarchy3"/>
    <dgm:cxn modelId="{D29DD658-DDC8-4724-B10D-C4BC2F7465BC}" type="presParOf" srcId="{D9191AE7-1689-4672-B73F-5AEFA81CD5D0}" destId="{DFD4A129-BDB9-473F-A069-B101866AEBC0}" srcOrd="5" destOrd="0" presId="urn:microsoft.com/office/officeart/2005/8/layout/hierarchy3"/>
    <dgm:cxn modelId="{5AC4EE47-5722-491D-9894-4A9FB027238D}" type="presParOf" srcId="{DDCAF251-0953-482A-A355-C3984FAF3C88}" destId="{A43E41E5-C8F0-4A76-AE39-E9321955B243}" srcOrd="1" destOrd="0" presId="urn:microsoft.com/office/officeart/2005/8/layout/hierarchy3"/>
    <dgm:cxn modelId="{EA313C29-0BC1-4F46-B0A3-5888DEDC6DB9}" type="presParOf" srcId="{A43E41E5-C8F0-4A76-AE39-E9321955B243}" destId="{5DE5A83F-C4B9-497D-8A52-D7CF6B22B8BC}" srcOrd="0" destOrd="0" presId="urn:microsoft.com/office/officeart/2005/8/layout/hierarchy3"/>
    <dgm:cxn modelId="{9BAD7877-F207-412A-8849-B05F7EEAF680}" type="presParOf" srcId="{5DE5A83F-C4B9-497D-8A52-D7CF6B22B8BC}" destId="{7C0DDCDB-A1DD-447B-ADB9-041CF68B17F5}" srcOrd="0" destOrd="0" presId="urn:microsoft.com/office/officeart/2005/8/layout/hierarchy3"/>
    <dgm:cxn modelId="{294255E0-33AB-4421-90EF-A412743E8255}" type="presParOf" srcId="{5DE5A83F-C4B9-497D-8A52-D7CF6B22B8BC}" destId="{606239BF-126D-487A-83D7-8857AA68CD41}" srcOrd="1" destOrd="0" presId="urn:microsoft.com/office/officeart/2005/8/layout/hierarchy3"/>
    <dgm:cxn modelId="{5F4A3217-DFC2-4A82-95D8-3596ED0FBDA9}" type="presParOf" srcId="{A43E41E5-C8F0-4A76-AE39-E9321955B243}" destId="{019714C9-12B9-426C-96F8-401C147CA4BB}" srcOrd="1" destOrd="0" presId="urn:microsoft.com/office/officeart/2005/8/layout/hierarchy3"/>
    <dgm:cxn modelId="{45EB5BC0-5BA7-4B7B-96B6-802B9D4241EA}" type="presParOf" srcId="{019714C9-12B9-426C-96F8-401C147CA4BB}" destId="{B4E1838D-7BC4-4168-8AD9-9C29BB790537}" srcOrd="0" destOrd="0" presId="urn:microsoft.com/office/officeart/2005/8/layout/hierarchy3"/>
    <dgm:cxn modelId="{D8EDFD84-B0CD-45FB-9318-6448D3A024DC}" type="presParOf" srcId="{019714C9-12B9-426C-96F8-401C147CA4BB}" destId="{11FCE2C1-1CE6-4449-8406-B12DE036DDE1}" srcOrd="1" destOrd="0" presId="urn:microsoft.com/office/officeart/2005/8/layout/hierarchy3"/>
    <dgm:cxn modelId="{3F594467-6ADD-46CE-A420-B3C4D9C941B0}" type="presParOf" srcId="{019714C9-12B9-426C-96F8-401C147CA4BB}" destId="{0E57523A-5F5A-4C3C-8CFC-A058602237C8}" srcOrd="2" destOrd="0" presId="urn:microsoft.com/office/officeart/2005/8/layout/hierarchy3"/>
    <dgm:cxn modelId="{99B94CC9-A2BA-4BF1-AB2E-E7FF96C972DF}" type="presParOf" srcId="{019714C9-12B9-426C-96F8-401C147CA4BB}" destId="{EF93D108-64F6-4E20-A678-0720AF5C46DC}" srcOrd="3" destOrd="0" presId="urn:microsoft.com/office/officeart/2005/8/layout/hierarchy3"/>
    <dgm:cxn modelId="{4F81C8C2-A315-42AA-BF09-9DAB588E21DA}" type="presParOf" srcId="{019714C9-12B9-426C-96F8-401C147CA4BB}" destId="{779A0059-3B58-4883-A5D6-7F3364B8C1A5}" srcOrd="4" destOrd="0" presId="urn:microsoft.com/office/officeart/2005/8/layout/hierarchy3"/>
    <dgm:cxn modelId="{DFFC0D8E-C5FD-4B8D-967A-AF0CDA63407F}" type="presParOf" srcId="{019714C9-12B9-426C-96F8-401C147CA4BB}" destId="{8A0AFFA1-95D0-41B4-A470-14D69AC9245A}" srcOrd="5" destOrd="0" presId="urn:microsoft.com/office/officeart/2005/8/layout/hierarchy3"/>
    <dgm:cxn modelId="{A0FB6775-98D3-4228-BFB7-FD4245059962}" type="presParOf" srcId="{019714C9-12B9-426C-96F8-401C147CA4BB}" destId="{9349412A-7218-4B5F-B5AC-88195C0656BC}" srcOrd="6" destOrd="0" presId="urn:microsoft.com/office/officeart/2005/8/layout/hierarchy3"/>
    <dgm:cxn modelId="{2239AE19-4BE5-47BA-8F98-C5AC7F7EB58D}" type="presParOf" srcId="{019714C9-12B9-426C-96F8-401C147CA4BB}" destId="{B71556F7-37E3-4DD0-AF12-CE5EA550BDFE}" srcOrd="7" destOrd="0" presId="urn:microsoft.com/office/officeart/2005/8/layout/hierarchy3"/>
    <dgm:cxn modelId="{279C6199-2A8B-42D7-8CFB-133A406E82BD}" type="presParOf" srcId="{DDCAF251-0953-482A-A355-C3984FAF3C88}" destId="{AD8C0CB4-67F6-41DC-A1B0-CF0A1592B8D1}" srcOrd="2" destOrd="0" presId="urn:microsoft.com/office/officeart/2005/8/layout/hierarchy3"/>
    <dgm:cxn modelId="{833E243B-DCB8-48E3-864B-EA9F1EC14F85}" type="presParOf" srcId="{AD8C0CB4-67F6-41DC-A1B0-CF0A1592B8D1}" destId="{F67A5A36-E967-4559-93A6-12B75A1919C2}" srcOrd="0" destOrd="0" presId="urn:microsoft.com/office/officeart/2005/8/layout/hierarchy3"/>
    <dgm:cxn modelId="{DB6F7C22-BBDA-4B6F-BBBD-2E8FDDA5083F}" type="presParOf" srcId="{F67A5A36-E967-4559-93A6-12B75A1919C2}" destId="{80D9A85F-00CD-403F-BD2E-3249D00A2068}" srcOrd="0" destOrd="0" presId="urn:microsoft.com/office/officeart/2005/8/layout/hierarchy3"/>
    <dgm:cxn modelId="{B401FB55-D223-49E6-873E-0885592A1B33}" type="presParOf" srcId="{F67A5A36-E967-4559-93A6-12B75A1919C2}" destId="{274E5F44-9169-43C5-BC39-333C9FA53B5F}" srcOrd="1" destOrd="0" presId="urn:microsoft.com/office/officeart/2005/8/layout/hierarchy3"/>
    <dgm:cxn modelId="{4FCEC764-A24B-46BC-99F6-CD99F93F7ED9}" type="presParOf" srcId="{AD8C0CB4-67F6-41DC-A1B0-CF0A1592B8D1}" destId="{4B2464F6-A495-4A4C-9D28-FE1C4261F27E}" srcOrd="1" destOrd="0" presId="urn:microsoft.com/office/officeart/2005/8/layout/hierarchy3"/>
    <dgm:cxn modelId="{3C367FF7-FE3C-4587-B79A-AF9585CDEA9D}" type="presParOf" srcId="{4B2464F6-A495-4A4C-9D28-FE1C4261F27E}" destId="{E7557431-764E-49BB-B50F-F20645E3B8AB}" srcOrd="0" destOrd="0" presId="urn:microsoft.com/office/officeart/2005/8/layout/hierarchy3"/>
    <dgm:cxn modelId="{01C8659E-F6FF-48F9-AD3A-10484616A731}" type="presParOf" srcId="{4B2464F6-A495-4A4C-9D28-FE1C4261F27E}" destId="{E66E3017-A9B0-4E97-BE03-6348B37E4685}" srcOrd="1" destOrd="0" presId="urn:microsoft.com/office/officeart/2005/8/layout/hierarchy3"/>
    <dgm:cxn modelId="{01EF846A-8E19-4FE4-B8D1-579FD017BB14}" type="presParOf" srcId="{4B2464F6-A495-4A4C-9D28-FE1C4261F27E}" destId="{9EF86294-057B-41E6-8CA7-DB1E6E7F285E}" srcOrd="2" destOrd="0" presId="urn:microsoft.com/office/officeart/2005/8/layout/hierarchy3"/>
    <dgm:cxn modelId="{13FE9FED-78EF-4FC5-994A-3D0C8C004B31}" type="presParOf" srcId="{4B2464F6-A495-4A4C-9D28-FE1C4261F27E}" destId="{B21FA064-E0F0-4AF5-844D-C0A7FE89B4F7}" srcOrd="3" destOrd="0" presId="urn:microsoft.com/office/officeart/2005/8/layout/hierarchy3"/>
    <dgm:cxn modelId="{7AB8DC00-22E1-4F22-8055-97E205B5FDA7}" type="presParOf" srcId="{DDCAF251-0953-482A-A355-C3984FAF3C88}" destId="{5BF8645C-DBEC-461D-B46D-8AFCEE03E22B}" srcOrd="3" destOrd="0" presId="urn:microsoft.com/office/officeart/2005/8/layout/hierarchy3"/>
    <dgm:cxn modelId="{26DFE8F7-E489-4AAA-9201-E29A21C9F639}" type="presParOf" srcId="{5BF8645C-DBEC-461D-B46D-8AFCEE03E22B}" destId="{A8D2EB39-4EE9-45C5-BBC0-5B84516439B9}" srcOrd="0" destOrd="0" presId="urn:microsoft.com/office/officeart/2005/8/layout/hierarchy3"/>
    <dgm:cxn modelId="{1305EA5F-B024-4742-9AF4-37B9F455F2EF}" type="presParOf" srcId="{A8D2EB39-4EE9-45C5-BBC0-5B84516439B9}" destId="{4D8E2A05-1A88-47EF-81D2-ED5C94915E52}" srcOrd="0" destOrd="0" presId="urn:microsoft.com/office/officeart/2005/8/layout/hierarchy3"/>
    <dgm:cxn modelId="{21981F5E-156E-47E2-89AE-90C681859EC9}" type="presParOf" srcId="{A8D2EB39-4EE9-45C5-BBC0-5B84516439B9}" destId="{A79D307B-BF76-4313-9363-EB4687CE0E40}" srcOrd="1" destOrd="0" presId="urn:microsoft.com/office/officeart/2005/8/layout/hierarchy3"/>
    <dgm:cxn modelId="{A169CF59-321A-470D-BBD4-BA9FF68CA53B}" type="presParOf" srcId="{5BF8645C-DBEC-461D-B46D-8AFCEE03E22B}" destId="{71F7075C-F7BD-4253-A557-161A356E49D6}" srcOrd="1" destOrd="0" presId="urn:microsoft.com/office/officeart/2005/8/layout/hierarchy3"/>
    <dgm:cxn modelId="{7A03BCF3-A65C-4711-B35D-1CA56FB80FEE}" type="presParOf" srcId="{71F7075C-F7BD-4253-A557-161A356E49D6}" destId="{7C366263-C91F-4925-96CB-EF099BD53C13}" srcOrd="0" destOrd="0" presId="urn:microsoft.com/office/officeart/2005/8/layout/hierarchy3"/>
    <dgm:cxn modelId="{AD73614C-F573-4982-A946-C8B4E20A2391}" type="presParOf" srcId="{71F7075C-F7BD-4253-A557-161A356E49D6}" destId="{0032D17C-6DC9-4B11-9252-3C42F9815A94}" srcOrd="1" destOrd="0" presId="urn:microsoft.com/office/officeart/2005/8/layout/hierarchy3"/>
    <dgm:cxn modelId="{21AEA1AC-90CF-463B-AAA0-8BD55AC37C6F}" type="presParOf" srcId="{DDCAF251-0953-482A-A355-C3984FAF3C88}" destId="{5D2422B9-A1D7-447B-932C-4FF5DE381EEA}" srcOrd="4" destOrd="0" presId="urn:microsoft.com/office/officeart/2005/8/layout/hierarchy3"/>
    <dgm:cxn modelId="{4EA9ABA2-ED73-4FF9-8865-365AC7E20099}" type="presParOf" srcId="{5D2422B9-A1D7-447B-932C-4FF5DE381EEA}" destId="{FF3406E9-4CB7-4B7D-A810-F0E9B9280FAF}" srcOrd="0" destOrd="0" presId="urn:microsoft.com/office/officeart/2005/8/layout/hierarchy3"/>
    <dgm:cxn modelId="{71AC4DB2-78B1-4841-9B2A-3E0302DADF08}" type="presParOf" srcId="{FF3406E9-4CB7-4B7D-A810-F0E9B9280FAF}" destId="{D9BA719E-C243-4FB9-8677-1876E3973BB6}" srcOrd="0" destOrd="0" presId="urn:microsoft.com/office/officeart/2005/8/layout/hierarchy3"/>
    <dgm:cxn modelId="{954C3DF0-9551-4F84-A9E1-49FA41984290}" type="presParOf" srcId="{FF3406E9-4CB7-4B7D-A810-F0E9B9280FAF}" destId="{DB1D75D9-4275-4366-8BB5-CC69F4FE38D4}" srcOrd="1" destOrd="0" presId="urn:microsoft.com/office/officeart/2005/8/layout/hierarchy3"/>
    <dgm:cxn modelId="{0503DB39-9655-4074-88BD-03A0626189D9}" type="presParOf" srcId="{5D2422B9-A1D7-447B-932C-4FF5DE381EEA}" destId="{40FDA612-D3CB-41BD-A00C-A1C3B88E06C0}" srcOrd="1" destOrd="0" presId="urn:microsoft.com/office/officeart/2005/8/layout/hierarchy3"/>
    <dgm:cxn modelId="{BC1AC9B7-6BA6-4338-A1E7-0D4C5F0626DE}" type="presParOf" srcId="{40FDA612-D3CB-41BD-A00C-A1C3B88E06C0}" destId="{CABA6331-3F5A-40F5-A305-77DB7B424E56}" srcOrd="0" destOrd="0" presId="urn:microsoft.com/office/officeart/2005/8/layout/hierarchy3"/>
    <dgm:cxn modelId="{8A29CF3D-9377-44DF-A955-6804E0402CB6}" type="presParOf" srcId="{40FDA612-D3CB-41BD-A00C-A1C3B88E06C0}" destId="{5D98FB68-D21D-4F51-860D-8DCDD9224C74}" srcOrd="1" destOrd="0" presId="urn:microsoft.com/office/officeart/2005/8/layout/hierarchy3"/>
    <dgm:cxn modelId="{3F6C7BAA-BFDB-4312-924A-86A0F74F320E}" type="presParOf" srcId="{40FDA612-D3CB-41BD-A00C-A1C3B88E06C0}" destId="{8E9F7A29-7A6A-4F86-A275-465DF0FCCD1B}" srcOrd="2" destOrd="0" presId="urn:microsoft.com/office/officeart/2005/8/layout/hierarchy3"/>
    <dgm:cxn modelId="{A861D0F9-903E-4BC3-81C6-05FB82C24760}" type="presParOf" srcId="{40FDA612-D3CB-41BD-A00C-A1C3B88E06C0}" destId="{E8EBC5BE-626B-4B71-B26A-1A45D631339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B83D7-DF2E-4E43-A803-0BCEB0AB88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3A2A411-386F-40E9-AC9A-B67003EA0B5E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대한체육회</a:t>
          </a:r>
          <a:endParaRPr lang="ko-KR" altLang="en-US" sz="2000" dirty="0"/>
        </a:p>
      </dgm:t>
    </dgm:pt>
    <dgm:pt modelId="{183F06EF-0985-4176-8BC2-F862AB8AD53D}" type="parTrans" cxnId="{15066096-2D16-498C-BFEE-E7BD034854F5}">
      <dgm:prSet/>
      <dgm:spPr/>
      <dgm:t>
        <a:bodyPr/>
        <a:lstStyle/>
        <a:p>
          <a:pPr latinLnBrk="1"/>
          <a:endParaRPr lang="ko-KR" altLang="en-US"/>
        </a:p>
      </dgm:t>
    </dgm:pt>
    <dgm:pt modelId="{04F1B0B5-7C5C-4F11-ABD6-97DF313D180D}" type="sibTrans" cxnId="{15066096-2D16-498C-BFEE-E7BD034854F5}">
      <dgm:prSet/>
      <dgm:spPr/>
      <dgm:t>
        <a:bodyPr/>
        <a:lstStyle/>
        <a:p>
          <a:pPr latinLnBrk="1"/>
          <a:endParaRPr lang="ko-KR" altLang="en-US"/>
        </a:p>
      </dgm:t>
    </dgm:pt>
    <dgm:pt modelId="{F5F43501-C4CF-4858-ACA7-2B4A9D8350BB}">
      <dgm:prSet phldrT="[텍스트]"/>
      <dgm:spPr/>
      <dgm:t>
        <a:bodyPr/>
        <a:lstStyle/>
        <a:p>
          <a:pPr latinLnBrk="1"/>
          <a:r>
            <a:rPr lang="ko-KR" altLang="en-US" dirty="0" smtClean="0"/>
            <a:t>시도체육회</a:t>
          </a:r>
          <a:endParaRPr lang="ko-KR" altLang="en-US" dirty="0"/>
        </a:p>
      </dgm:t>
    </dgm:pt>
    <dgm:pt modelId="{964A7CBC-5031-4385-B25B-4C31E5565FCA}" type="parTrans" cxnId="{DB207B73-A995-4016-9F61-200951639171}">
      <dgm:prSet/>
      <dgm:spPr/>
      <dgm:t>
        <a:bodyPr/>
        <a:lstStyle/>
        <a:p>
          <a:pPr latinLnBrk="1"/>
          <a:endParaRPr lang="ko-KR" altLang="en-US"/>
        </a:p>
      </dgm:t>
    </dgm:pt>
    <dgm:pt modelId="{46E04750-967C-44D4-ADFB-435F843F41EB}" type="sibTrans" cxnId="{DB207B73-A995-4016-9F61-200951639171}">
      <dgm:prSet/>
      <dgm:spPr/>
      <dgm:t>
        <a:bodyPr/>
        <a:lstStyle/>
        <a:p>
          <a:pPr latinLnBrk="1"/>
          <a:endParaRPr lang="ko-KR" altLang="en-US"/>
        </a:p>
      </dgm:t>
    </dgm:pt>
    <dgm:pt modelId="{767B3634-1EC4-4751-8747-5EB4D0D58F6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시군구체육회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선택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8DF61E81-75E4-421E-AE3E-194FE7E4374E}" type="parTrans" cxnId="{1D4F7017-43B9-432D-B8D4-353B5F2ADFF0}">
      <dgm:prSet/>
      <dgm:spPr/>
      <dgm:t>
        <a:bodyPr/>
        <a:lstStyle/>
        <a:p>
          <a:pPr latinLnBrk="1"/>
          <a:endParaRPr lang="ko-KR" altLang="en-US"/>
        </a:p>
      </dgm:t>
    </dgm:pt>
    <dgm:pt modelId="{85CEEE7A-BE27-4CCD-953F-678FFB1B980A}" type="sibTrans" cxnId="{1D4F7017-43B9-432D-B8D4-353B5F2ADFF0}">
      <dgm:prSet/>
      <dgm:spPr/>
      <dgm:t>
        <a:bodyPr/>
        <a:lstStyle/>
        <a:p>
          <a:pPr latinLnBrk="1"/>
          <a:endParaRPr lang="ko-KR" altLang="en-US"/>
        </a:p>
      </dgm:t>
    </dgm:pt>
    <dgm:pt modelId="{5F22336F-37CD-4BEF-82C5-6334001A8677}">
      <dgm:prSet phldrT="[텍스트]"/>
      <dgm:spPr/>
      <dgm:t>
        <a:bodyPr/>
        <a:lstStyle/>
        <a:p>
          <a:pPr latinLnBrk="1"/>
          <a:r>
            <a:rPr lang="ko-KR" altLang="en-US" dirty="0" smtClean="0"/>
            <a:t>스포츠클럽</a:t>
          </a:r>
          <a:endParaRPr lang="ko-KR" altLang="en-US" dirty="0"/>
        </a:p>
      </dgm:t>
    </dgm:pt>
    <dgm:pt modelId="{13FC1663-DBBE-464C-8224-41A959B21E7A}" type="parTrans" cxnId="{A6DCF10A-79AC-457D-88CB-A3C91140AB60}">
      <dgm:prSet/>
      <dgm:spPr/>
      <dgm:t>
        <a:bodyPr/>
        <a:lstStyle/>
        <a:p>
          <a:pPr latinLnBrk="1"/>
          <a:endParaRPr lang="ko-KR" altLang="en-US"/>
        </a:p>
      </dgm:t>
    </dgm:pt>
    <dgm:pt modelId="{C645D779-3E83-4161-9E13-EE8012D9CA99}" type="sibTrans" cxnId="{A6DCF10A-79AC-457D-88CB-A3C91140AB60}">
      <dgm:prSet/>
      <dgm:spPr/>
      <dgm:t>
        <a:bodyPr/>
        <a:lstStyle/>
        <a:p>
          <a:pPr latinLnBrk="1"/>
          <a:endParaRPr lang="ko-KR" altLang="en-US"/>
        </a:p>
      </dgm:t>
    </dgm:pt>
    <dgm:pt modelId="{5EE98FC2-750F-4F1D-BDD0-A76CC22DEE00}" type="pres">
      <dgm:prSet presAssocID="{ABEB83D7-DF2E-4E43-A803-0BCEB0AB88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3108DB-3EB7-40D8-9040-7620FB402818}" type="pres">
      <dgm:prSet presAssocID="{B3A2A411-386F-40E9-AC9A-B67003EA0B5E}" presName="node" presStyleLbl="node1" presStyleIdx="0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9F7055-2D83-4A57-97EC-F58B9C038037}" type="pres">
      <dgm:prSet presAssocID="{04F1B0B5-7C5C-4F11-ABD6-97DF313D180D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517D7CB-58E2-493F-9618-8E530DF6D755}" type="pres">
      <dgm:prSet presAssocID="{04F1B0B5-7C5C-4F11-ABD6-97DF313D180D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77BDA11-95D4-44D0-BA3D-3C27EBD32D5D}" type="pres">
      <dgm:prSet presAssocID="{F5F43501-C4CF-4858-ACA7-2B4A9D8350BB}" presName="node" presStyleLbl="node1" presStyleIdx="1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8FF36E-5ABB-49DE-9ECC-7E373258D021}" type="pres">
      <dgm:prSet presAssocID="{46E04750-967C-44D4-ADFB-435F843F41EB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A249338-5AFD-468A-9842-0B6C76FC280E}" type="pres">
      <dgm:prSet presAssocID="{46E04750-967C-44D4-ADFB-435F843F41EB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19EEBC3-C0CF-41D6-B551-2E5881AB020C}" type="pres">
      <dgm:prSet presAssocID="{767B3634-1EC4-4751-8747-5EB4D0D58F66}" presName="node" presStyleLbl="node1" presStyleIdx="2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0FDD0F-29AC-49DB-B0CD-0F69AEAAFADD}" type="pres">
      <dgm:prSet presAssocID="{85CEEE7A-BE27-4CCD-953F-678FFB1B980A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651DD7CF-8F7E-4704-BB9B-7E0968AD2DA0}" type="pres">
      <dgm:prSet presAssocID="{85CEEE7A-BE27-4CCD-953F-678FFB1B980A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137412B-AD86-47FD-90FC-3B86634D0190}" type="pres">
      <dgm:prSet presAssocID="{5F22336F-37CD-4BEF-82C5-6334001A8677}" presName="node" presStyleLbl="node1" presStyleIdx="3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5968D7-014E-4ED0-B3ED-E45944878C10}" type="presOf" srcId="{04F1B0B5-7C5C-4F11-ABD6-97DF313D180D}" destId="{4517D7CB-58E2-493F-9618-8E530DF6D755}" srcOrd="1" destOrd="0" presId="urn:microsoft.com/office/officeart/2005/8/layout/process1"/>
    <dgm:cxn modelId="{AAF0C720-61D0-4046-91A8-2BADD6D5233A}" type="presOf" srcId="{04F1B0B5-7C5C-4F11-ABD6-97DF313D180D}" destId="{179F7055-2D83-4A57-97EC-F58B9C038037}" srcOrd="0" destOrd="0" presId="urn:microsoft.com/office/officeart/2005/8/layout/process1"/>
    <dgm:cxn modelId="{9319F2EC-D4C3-401D-BB6E-9E6FFB404FBF}" type="presOf" srcId="{46E04750-967C-44D4-ADFB-435F843F41EB}" destId="{AA249338-5AFD-468A-9842-0B6C76FC280E}" srcOrd="1" destOrd="0" presId="urn:microsoft.com/office/officeart/2005/8/layout/process1"/>
    <dgm:cxn modelId="{DB960422-E4D0-4ED0-886B-71C31796EC2B}" type="presOf" srcId="{B3A2A411-386F-40E9-AC9A-B67003EA0B5E}" destId="{FB3108DB-3EB7-40D8-9040-7620FB402818}" srcOrd="0" destOrd="0" presId="urn:microsoft.com/office/officeart/2005/8/layout/process1"/>
    <dgm:cxn modelId="{D2CB2392-93A9-4D20-871B-562F15AECDE1}" type="presOf" srcId="{F5F43501-C4CF-4858-ACA7-2B4A9D8350BB}" destId="{877BDA11-95D4-44D0-BA3D-3C27EBD32D5D}" srcOrd="0" destOrd="0" presId="urn:microsoft.com/office/officeart/2005/8/layout/process1"/>
    <dgm:cxn modelId="{CEF21498-E949-458C-B2B6-135EEA80F5F3}" type="presOf" srcId="{767B3634-1EC4-4751-8747-5EB4D0D58F66}" destId="{019EEBC3-C0CF-41D6-B551-2E5881AB020C}" srcOrd="0" destOrd="0" presId="urn:microsoft.com/office/officeart/2005/8/layout/process1"/>
    <dgm:cxn modelId="{8B716334-3D99-43D4-8DBD-8F7F06FDC919}" type="presOf" srcId="{46E04750-967C-44D4-ADFB-435F843F41EB}" destId="{5D8FF36E-5ABB-49DE-9ECC-7E373258D021}" srcOrd="0" destOrd="0" presId="urn:microsoft.com/office/officeart/2005/8/layout/process1"/>
    <dgm:cxn modelId="{9F0C0E40-4A3A-4356-9C44-CE5615D52087}" type="presOf" srcId="{85CEEE7A-BE27-4CCD-953F-678FFB1B980A}" destId="{280FDD0F-29AC-49DB-B0CD-0F69AEAAFADD}" srcOrd="0" destOrd="0" presId="urn:microsoft.com/office/officeart/2005/8/layout/process1"/>
    <dgm:cxn modelId="{DB207B73-A995-4016-9F61-200951639171}" srcId="{ABEB83D7-DF2E-4E43-A803-0BCEB0AB88B0}" destId="{F5F43501-C4CF-4858-ACA7-2B4A9D8350BB}" srcOrd="1" destOrd="0" parTransId="{964A7CBC-5031-4385-B25B-4C31E5565FCA}" sibTransId="{46E04750-967C-44D4-ADFB-435F843F41EB}"/>
    <dgm:cxn modelId="{FA4BB614-C1D4-422E-AB6F-A0966326BBF3}" type="presOf" srcId="{85CEEE7A-BE27-4CCD-953F-678FFB1B980A}" destId="{651DD7CF-8F7E-4704-BB9B-7E0968AD2DA0}" srcOrd="1" destOrd="0" presId="urn:microsoft.com/office/officeart/2005/8/layout/process1"/>
    <dgm:cxn modelId="{A6DCF10A-79AC-457D-88CB-A3C91140AB60}" srcId="{ABEB83D7-DF2E-4E43-A803-0BCEB0AB88B0}" destId="{5F22336F-37CD-4BEF-82C5-6334001A8677}" srcOrd="3" destOrd="0" parTransId="{13FC1663-DBBE-464C-8224-41A959B21E7A}" sibTransId="{C645D779-3E83-4161-9E13-EE8012D9CA99}"/>
    <dgm:cxn modelId="{8391F3B2-0302-4BAF-9DE6-758A03782DA7}" type="presOf" srcId="{5F22336F-37CD-4BEF-82C5-6334001A8677}" destId="{B137412B-AD86-47FD-90FC-3B86634D0190}" srcOrd="0" destOrd="0" presId="urn:microsoft.com/office/officeart/2005/8/layout/process1"/>
    <dgm:cxn modelId="{7566A5D2-7747-46D1-88A9-1CD7B909F088}" type="presOf" srcId="{ABEB83D7-DF2E-4E43-A803-0BCEB0AB88B0}" destId="{5EE98FC2-750F-4F1D-BDD0-A76CC22DEE00}" srcOrd="0" destOrd="0" presId="urn:microsoft.com/office/officeart/2005/8/layout/process1"/>
    <dgm:cxn modelId="{1D4F7017-43B9-432D-B8D4-353B5F2ADFF0}" srcId="{ABEB83D7-DF2E-4E43-A803-0BCEB0AB88B0}" destId="{767B3634-1EC4-4751-8747-5EB4D0D58F66}" srcOrd="2" destOrd="0" parTransId="{8DF61E81-75E4-421E-AE3E-194FE7E4374E}" sibTransId="{85CEEE7A-BE27-4CCD-953F-678FFB1B980A}"/>
    <dgm:cxn modelId="{15066096-2D16-498C-BFEE-E7BD034854F5}" srcId="{ABEB83D7-DF2E-4E43-A803-0BCEB0AB88B0}" destId="{B3A2A411-386F-40E9-AC9A-B67003EA0B5E}" srcOrd="0" destOrd="0" parTransId="{183F06EF-0985-4176-8BC2-F862AB8AD53D}" sibTransId="{04F1B0B5-7C5C-4F11-ABD6-97DF313D180D}"/>
    <dgm:cxn modelId="{AB1A05B1-BD5F-4FD0-AF38-6A44E4135B7F}" type="presParOf" srcId="{5EE98FC2-750F-4F1D-BDD0-A76CC22DEE00}" destId="{FB3108DB-3EB7-40D8-9040-7620FB402818}" srcOrd="0" destOrd="0" presId="urn:microsoft.com/office/officeart/2005/8/layout/process1"/>
    <dgm:cxn modelId="{FDBA6711-E270-43D7-A7A7-3616F5637E13}" type="presParOf" srcId="{5EE98FC2-750F-4F1D-BDD0-A76CC22DEE00}" destId="{179F7055-2D83-4A57-97EC-F58B9C038037}" srcOrd="1" destOrd="0" presId="urn:microsoft.com/office/officeart/2005/8/layout/process1"/>
    <dgm:cxn modelId="{4F08E158-49E6-48A9-B9D0-B01B9FE7D78C}" type="presParOf" srcId="{179F7055-2D83-4A57-97EC-F58B9C038037}" destId="{4517D7CB-58E2-493F-9618-8E530DF6D755}" srcOrd="0" destOrd="0" presId="urn:microsoft.com/office/officeart/2005/8/layout/process1"/>
    <dgm:cxn modelId="{821C332D-265A-4798-B667-F0BE30797F9E}" type="presParOf" srcId="{5EE98FC2-750F-4F1D-BDD0-A76CC22DEE00}" destId="{877BDA11-95D4-44D0-BA3D-3C27EBD32D5D}" srcOrd="2" destOrd="0" presId="urn:microsoft.com/office/officeart/2005/8/layout/process1"/>
    <dgm:cxn modelId="{80ABCF82-B68E-4DC0-A562-EFD90006219D}" type="presParOf" srcId="{5EE98FC2-750F-4F1D-BDD0-A76CC22DEE00}" destId="{5D8FF36E-5ABB-49DE-9ECC-7E373258D021}" srcOrd="3" destOrd="0" presId="urn:microsoft.com/office/officeart/2005/8/layout/process1"/>
    <dgm:cxn modelId="{B161759B-D797-406C-B5BC-F4F387BFBC88}" type="presParOf" srcId="{5D8FF36E-5ABB-49DE-9ECC-7E373258D021}" destId="{AA249338-5AFD-468A-9842-0B6C76FC280E}" srcOrd="0" destOrd="0" presId="urn:microsoft.com/office/officeart/2005/8/layout/process1"/>
    <dgm:cxn modelId="{A9DFAA63-E1C2-4B48-BC88-45599C576098}" type="presParOf" srcId="{5EE98FC2-750F-4F1D-BDD0-A76CC22DEE00}" destId="{019EEBC3-C0CF-41D6-B551-2E5881AB020C}" srcOrd="4" destOrd="0" presId="urn:microsoft.com/office/officeart/2005/8/layout/process1"/>
    <dgm:cxn modelId="{1D1077A3-6BB1-4E0B-9857-39028FC89E96}" type="presParOf" srcId="{5EE98FC2-750F-4F1D-BDD0-A76CC22DEE00}" destId="{280FDD0F-29AC-49DB-B0CD-0F69AEAAFADD}" srcOrd="5" destOrd="0" presId="urn:microsoft.com/office/officeart/2005/8/layout/process1"/>
    <dgm:cxn modelId="{0654DB22-BC8A-4321-B0D5-031C81AB3197}" type="presParOf" srcId="{280FDD0F-29AC-49DB-B0CD-0F69AEAAFADD}" destId="{651DD7CF-8F7E-4704-BB9B-7E0968AD2DA0}" srcOrd="0" destOrd="0" presId="urn:microsoft.com/office/officeart/2005/8/layout/process1"/>
    <dgm:cxn modelId="{092685B6-32B9-4F0F-9FF3-E0D2843367DB}" type="presParOf" srcId="{5EE98FC2-750F-4F1D-BDD0-A76CC22DEE00}" destId="{B137412B-AD86-47FD-90FC-3B86634D019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B83D7-DF2E-4E43-A803-0BCEB0AB88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3A2A411-386F-40E9-AC9A-B67003EA0B5E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스포츠클럽</a:t>
          </a:r>
          <a:endParaRPr lang="ko-KR" altLang="en-US" sz="2000" dirty="0"/>
        </a:p>
      </dgm:t>
    </dgm:pt>
    <dgm:pt modelId="{183F06EF-0985-4176-8BC2-F862AB8AD53D}" type="parTrans" cxnId="{15066096-2D16-498C-BFEE-E7BD034854F5}">
      <dgm:prSet/>
      <dgm:spPr/>
      <dgm:t>
        <a:bodyPr/>
        <a:lstStyle/>
        <a:p>
          <a:pPr latinLnBrk="1"/>
          <a:endParaRPr lang="ko-KR" altLang="en-US"/>
        </a:p>
      </dgm:t>
    </dgm:pt>
    <dgm:pt modelId="{04F1B0B5-7C5C-4F11-ABD6-97DF313D180D}" type="sibTrans" cxnId="{15066096-2D16-498C-BFEE-E7BD034854F5}">
      <dgm:prSet/>
      <dgm:spPr/>
      <dgm:t>
        <a:bodyPr/>
        <a:lstStyle/>
        <a:p>
          <a:pPr latinLnBrk="1"/>
          <a:endParaRPr lang="ko-KR" altLang="en-US"/>
        </a:p>
      </dgm:t>
    </dgm:pt>
    <dgm:pt modelId="{F5F43501-C4CF-4858-ACA7-2B4A9D8350B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시군구체육회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선택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964A7CBC-5031-4385-B25B-4C31E5565FCA}" type="parTrans" cxnId="{DB207B73-A995-4016-9F61-200951639171}">
      <dgm:prSet/>
      <dgm:spPr/>
      <dgm:t>
        <a:bodyPr/>
        <a:lstStyle/>
        <a:p>
          <a:pPr latinLnBrk="1"/>
          <a:endParaRPr lang="ko-KR" altLang="en-US"/>
        </a:p>
      </dgm:t>
    </dgm:pt>
    <dgm:pt modelId="{46E04750-967C-44D4-ADFB-435F843F41EB}" type="sibTrans" cxnId="{DB207B73-A995-4016-9F61-200951639171}">
      <dgm:prSet/>
      <dgm:spPr/>
      <dgm:t>
        <a:bodyPr/>
        <a:lstStyle/>
        <a:p>
          <a:pPr latinLnBrk="1"/>
          <a:endParaRPr lang="ko-KR" altLang="en-US"/>
        </a:p>
      </dgm:t>
    </dgm:pt>
    <dgm:pt modelId="{767B3634-1EC4-4751-8747-5EB4D0D58F66}">
      <dgm:prSet phldrT="[텍스트]"/>
      <dgm:spPr/>
      <dgm:t>
        <a:bodyPr/>
        <a:lstStyle/>
        <a:p>
          <a:pPr latinLnBrk="1"/>
          <a:r>
            <a:rPr lang="ko-KR" altLang="en-US" dirty="0" smtClean="0"/>
            <a:t>시도체육회</a:t>
          </a:r>
          <a:endParaRPr lang="ko-KR" altLang="en-US" dirty="0"/>
        </a:p>
      </dgm:t>
    </dgm:pt>
    <dgm:pt modelId="{8DF61E81-75E4-421E-AE3E-194FE7E4374E}" type="parTrans" cxnId="{1D4F7017-43B9-432D-B8D4-353B5F2ADFF0}">
      <dgm:prSet/>
      <dgm:spPr/>
      <dgm:t>
        <a:bodyPr/>
        <a:lstStyle/>
        <a:p>
          <a:pPr latinLnBrk="1"/>
          <a:endParaRPr lang="ko-KR" altLang="en-US"/>
        </a:p>
      </dgm:t>
    </dgm:pt>
    <dgm:pt modelId="{85CEEE7A-BE27-4CCD-953F-678FFB1B980A}" type="sibTrans" cxnId="{1D4F7017-43B9-432D-B8D4-353B5F2ADFF0}">
      <dgm:prSet/>
      <dgm:spPr/>
      <dgm:t>
        <a:bodyPr/>
        <a:lstStyle/>
        <a:p>
          <a:pPr latinLnBrk="1"/>
          <a:endParaRPr lang="ko-KR" altLang="en-US"/>
        </a:p>
      </dgm:t>
    </dgm:pt>
    <dgm:pt modelId="{5F22336F-37CD-4BEF-82C5-6334001A8677}">
      <dgm:prSet phldrT="[텍스트]"/>
      <dgm:spPr/>
      <dgm:t>
        <a:bodyPr/>
        <a:lstStyle/>
        <a:p>
          <a:pPr latinLnBrk="1"/>
          <a:r>
            <a:rPr lang="ko-KR" altLang="en-US" dirty="0" smtClean="0"/>
            <a:t>대한체육회</a:t>
          </a:r>
          <a:endParaRPr lang="ko-KR" altLang="en-US" dirty="0"/>
        </a:p>
      </dgm:t>
    </dgm:pt>
    <dgm:pt modelId="{13FC1663-DBBE-464C-8224-41A959B21E7A}" type="parTrans" cxnId="{A6DCF10A-79AC-457D-88CB-A3C91140AB60}">
      <dgm:prSet/>
      <dgm:spPr/>
      <dgm:t>
        <a:bodyPr/>
        <a:lstStyle/>
        <a:p>
          <a:pPr latinLnBrk="1"/>
          <a:endParaRPr lang="ko-KR" altLang="en-US"/>
        </a:p>
      </dgm:t>
    </dgm:pt>
    <dgm:pt modelId="{C645D779-3E83-4161-9E13-EE8012D9CA99}" type="sibTrans" cxnId="{A6DCF10A-79AC-457D-88CB-A3C91140AB60}">
      <dgm:prSet/>
      <dgm:spPr/>
      <dgm:t>
        <a:bodyPr/>
        <a:lstStyle/>
        <a:p>
          <a:pPr latinLnBrk="1"/>
          <a:endParaRPr lang="ko-KR" altLang="en-US"/>
        </a:p>
      </dgm:t>
    </dgm:pt>
    <dgm:pt modelId="{5EE98FC2-750F-4F1D-BDD0-A76CC22DEE00}" type="pres">
      <dgm:prSet presAssocID="{ABEB83D7-DF2E-4E43-A803-0BCEB0AB88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3108DB-3EB7-40D8-9040-7620FB402818}" type="pres">
      <dgm:prSet presAssocID="{B3A2A411-386F-40E9-AC9A-B67003EA0B5E}" presName="node" presStyleLbl="node1" presStyleIdx="0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9F7055-2D83-4A57-97EC-F58B9C038037}" type="pres">
      <dgm:prSet presAssocID="{04F1B0B5-7C5C-4F11-ABD6-97DF313D180D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517D7CB-58E2-493F-9618-8E530DF6D755}" type="pres">
      <dgm:prSet presAssocID="{04F1B0B5-7C5C-4F11-ABD6-97DF313D180D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77BDA11-95D4-44D0-BA3D-3C27EBD32D5D}" type="pres">
      <dgm:prSet presAssocID="{F5F43501-C4CF-4858-ACA7-2B4A9D8350BB}" presName="node" presStyleLbl="node1" presStyleIdx="1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8FF36E-5ABB-49DE-9ECC-7E373258D021}" type="pres">
      <dgm:prSet presAssocID="{46E04750-967C-44D4-ADFB-435F843F41EB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A249338-5AFD-468A-9842-0B6C76FC280E}" type="pres">
      <dgm:prSet presAssocID="{46E04750-967C-44D4-ADFB-435F843F41EB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19EEBC3-C0CF-41D6-B551-2E5881AB020C}" type="pres">
      <dgm:prSet presAssocID="{767B3634-1EC4-4751-8747-5EB4D0D58F66}" presName="node" presStyleLbl="node1" presStyleIdx="2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0FDD0F-29AC-49DB-B0CD-0F69AEAAFADD}" type="pres">
      <dgm:prSet presAssocID="{85CEEE7A-BE27-4CCD-953F-678FFB1B980A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651DD7CF-8F7E-4704-BB9B-7E0968AD2DA0}" type="pres">
      <dgm:prSet presAssocID="{85CEEE7A-BE27-4CCD-953F-678FFB1B980A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137412B-AD86-47FD-90FC-3B86634D0190}" type="pres">
      <dgm:prSet presAssocID="{5F22336F-37CD-4BEF-82C5-6334001A8677}" presName="node" presStyleLbl="node1" presStyleIdx="3" presStyleCnt="4" custScaleY="71795" custLinFactNeighborY="-947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5066096-2D16-498C-BFEE-E7BD034854F5}" srcId="{ABEB83D7-DF2E-4E43-A803-0BCEB0AB88B0}" destId="{B3A2A411-386F-40E9-AC9A-B67003EA0B5E}" srcOrd="0" destOrd="0" parTransId="{183F06EF-0985-4176-8BC2-F862AB8AD53D}" sibTransId="{04F1B0B5-7C5C-4F11-ABD6-97DF313D180D}"/>
    <dgm:cxn modelId="{E7C40804-79B0-441B-ABAE-7751DE9D4185}" type="presOf" srcId="{04F1B0B5-7C5C-4F11-ABD6-97DF313D180D}" destId="{179F7055-2D83-4A57-97EC-F58B9C038037}" srcOrd="0" destOrd="0" presId="urn:microsoft.com/office/officeart/2005/8/layout/process1"/>
    <dgm:cxn modelId="{028A5570-09D0-463A-81B6-F7FDBB876F03}" type="presOf" srcId="{B3A2A411-386F-40E9-AC9A-B67003EA0B5E}" destId="{FB3108DB-3EB7-40D8-9040-7620FB402818}" srcOrd="0" destOrd="0" presId="urn:microsoft.com/office/officeart/2005/8/layout/process1"/>
    <dgm:cxn modelId="{24C46042-33F5-4065-8A88-FB00574CF5B6}" type="presOf" srcId="{85CEEE7A-BE27-4CCD-953F-678FFB1B980A}" destId="{280FDD0F-29AC-49DB-B0CD-0F69AEAAFADD}" srcOrd="0" destOrd="0" presId="urn:microsoft.com/office/officeart/2005/8/layout/process1"/>
    <dgm:cxn modelId="{33963A34-6579-4D0F-ABA0-3B06575B5C15}" type="presOf" srcId="{85CEEE7A-BE27-4CCD-953F-678FFB1B980A}" destId="{651DD7CF-8F7E-4704-BB9B-7E0968AD2DA0}" srcOrd="1" destOrd="0" presId="urn:microsoft.com/office/officeart/2005/8/layout/process1"/>
    <dgm:cxn modelId="{6317973A-7294-4CE6-A13E-750EEF0B2070}" type="presOf" srcId="{5F22336F-37CD-4BEF-82C5-6334001A8677}" destId="{B137412B-AD86-47FD-90FC-3B86634D0190}" srcOrd="0" destOrd="0" presId="urn:microsoft.com/office/officeart/2005/8/layout/process1"/>
    <dgm:cxn modelId="{1D4F7017-43B9-432D-B8D4-353B5F2ADFF0}" srcId="{ABEB83D7-DF2E-4E43-A803-0BCEB0AB88B0}" destId="{767B3634-1EC4-4751-8747-5EB4D0D58F66}" srcOrd="2" destOrd="0" parTransId="{8DF61E81-75E4-421E-AE3E-194FE7E4374E}" sibTransId="{85CEEE7A-BE27-4CCD-953F-678FFB1B980A}"/>
    <dgm:cxn modelId="{99CC0CF3-A6B0-453B-969E-A526ECBCD508}" type="presOf" srcId="{46E04750-967C-44D4-ADFB-435F843F41EB}" destId="{5D8FF36E-5ABB-49DE-9ECC-7E373258D021}" srcOrd="0" destOrd="0" presId="urn:microsoft.com/office/officeart/2005/8/layout/process1"/>
    <dgm:cxn modelId="{292203B4-F273-442D-AA7E-FBD205AC2F15}" type="presOf" srcId="{ABEB83D7-DF2E-4E43-A803-0BCEB0AB88B0}" destId="{5EE98FC2-750F-4F1D-BDD0-A76CC22DEE00}" srcOrd="0" destOrd="0" presId="urn:microsoft.com/office/officeart/2005/8/layout/process1"/>
    <dgm:cxn modelId="{DB207B73-A995-4016-9F61-200951639171}" srcId="{ABEB83D7-DF2E-4E43-A803-0BCEB0AB88B0}" destId="{F5F43501-C4CF-4858-ACA7-2B4A9D8350BB}" srcOrd="1" destOrd="0" parTransId="{964A7CBC-5031-4385-B25B-4C31E5565FCA}" sibTransId="{46E04750-967C-44D4-ADFB-435F843F41EB}"/>
    <dgm:cxn modelId="{AB586CAC-A6B5-4A3E-A30F-7816391B8DC9}" type="presOf" srcId="{767B3634-1EC4-4751-8747-5EB4D0D58F66}" destId="{019EEBC3-C0CF-41D6-B551-2E5881AB020C}" srcOrd="0" destOrd="0" presId="urn:microsoft.com/office/officeart/2005/8/layout/process1"/>
    <dgm:cxn modelId="{455069CA-9167-431A-8593-692A80ECC39D}" type="presOf" srcId="{04F1B0B5-7C5C-4F11-ABD6-97DF313D180D}" destId="{4517D7CB-58E2-493F-9618-8E530DF6D755}" srcOrd="1" destOrd="0" presId="urn:microsoft.com/office/officeart/2005/8/layout/process1"/>
    <dgm:cxn modelId="{6584A923-0B11-4892-A0DC-1C822BEC335A}" type="presOf" srcId="{F5F43501-C4CF-4858-ACA7-2B4A9D8350BB}" destId="{877BDA11-95D4-44D0-BA3D-3C27EBD32D5D}" srcOrd="0" destOrd="0" presId="urn:microsoft.com/office/officeart/2005/8/layout/process1"/>
    <dgm:cxn modelId="{A6DCF10A-79AC-457D-88CB-A3C91140AB60}" srcId="{ABEB83D7-DF2E-4E43-A803-0BCEB0AB88B0}" destId="{5F22336F-37CD-4BEF-82C5-6334001A8677}" srcOrd="3" destOrd="0" parTransId="{13FC1663-DBBE-464C-8224-41A959B21E7A}" sibTransId="{C645D779-3E83-4161-9E13-EE8012D9CA99}"/>
    <dgm:cxn modelId="{9F3B8E69-01AB-40DB-993A-B798414126EA}" type="presOf" srcId="{46E04750-967C-44D4-ADFB-435F843F41EB}" destId="{AA249338-5AFD-468A-9842-0B6C76FC280E}" srcOrd="1" destOrd="0" presId="urn:microsoft.com/office/officeart/2005/8/layout/process1"/>
    <dgm:cxn modelId="{A7CF50E0-82E7-4FC1-AE80-B3EAAC55E4D4}" type="presParOf" srcId="{5EE98FC2-750F-4F1D-BDD0-A76CC22DEE00}" destId="{FB3108DB-3EB7-40D8-9040-7620FB402818}" srcOrd="0" destOrd="0" presId="urn:microsoft.com/office/officeart/2005/8/layout/process1"/>
    <dgm:cxn modelId="{2E45048C-9222-4811-9E00-7BF5A8063195}" type="presParOf" srcId="{5EE98FC2-750F-4F1D-BDD0-A76CC22DEE00}" destId="{179F7055-2D83-4A57-97EC-F58B9C038037}" srcOrd="1" destOrd="0" presId="urn:microsoft.com/office/officeart/2005/8/layout/process1"/>
    <dgm:cxn modelId="{FF844A68-50B9-40C0-AD6B-3F1DADB50157}" type="presParOf" srcId="{179F7055-2D83-4A57-97EC-F58B9C038037}" destId="{4517D7CB-58E2-493F-9618-8E530DF6D755}" srcOrd="0" destOrd="0" presId="urn:microsoft.com/office/officeart/2005/8/layout/process1"/>
    <dgm:cxn modelId="{9ADDEB12-8767-4F68-A543-E71084A3779D}" type="presParOf" srcId="{5EE98FC2-750F-4F1D-BDD0-A76CC22DEE00}" destId="{877BDA11-95D4-44D0-BA3D-3C27EBD32D5D}" srcOrd="2" destOrd="0" presId="urn:microsoft.com/office/officeart/2005/8/layout/process1"/>
    <dgm:cxn modelId="{D85D721E-1972-4DCD-ACD4-118C3B4E1F09}" type="presParOf" srcId="{5EE98FC2-750F-4F1D-BDD0-A76CC22DEE00}" destId="{5D8FF36E-5ABB-49DE-9ECC-7E373258D021}" srcOrd="3" destOrd="0" presId="urn:microsoft.com/office/officeart/2005/8/layout/process1"/>
    <dgm:cxn modelId="{5896211F-E0A8-4166-9B34-D9C236E8B73F}" type="presParOf" srcId="{5D8FF36E-5ABB-49DE-9ECC-7E373258D021}" destId="{AA249338-5AFD-468A-9842-0B6C76FC280E}" srcOrd="0" destOrd="0" presId="urn:microsoft.com/office/officeart/2005/8/layout/process1"/>
    <dgm:cxn modelId="{6E14E98C-A4C4-4EC5-9BDA-6193CC663A4B}" type="presParOf" srcId="{5EE98FC2-750F-4F1D-BDD0-A76CC22DEE00}" destId="{019EEBC3-C0CF-41D6-B551-2E5881AB020C}" srcOrd="4" destOrd="0" presId="urn:microsoft.com/office/officeart/2005/8/layout/process1"/>
    <dgm:cxn modelId="{DB0676C2-0DF8-492C-B73C-BACE1E37DCAE}" type="presParOf" srcId="{5EE98FC2-750F-4F1D-BDD0-A76CC22DEE00}" destId="{280FDD0F-29AC-49DB-B0CD-0F69AEAAFADD}" srcOrd="5" destOrd="0" presId="urn:microsoft.com/office/officeart/2005/8/layout/process1"/>
    <dgm:cxn modelId="{0FC10B42-E8F9-4F96-A5F7-E2DAF6B379E3}" type="presParOf" srcId="{280FDD0F-29AC-49DB-B0CD-0F69AEAAFADD}" destId="{651DD7CF-8F7E-4704-BB9B-7E0968AD2DA0}" srcOrd="0" destOrd="0" presId="urn:microsoft.com/office/officeart/2005/8/layout/process1"/>
    <dgm:cxn modelId="{FD6C1462-BA1D-4095-8D51-FF5CE2A8DD6E}" type="presParOf" srcId="{5EE98FC2-750F-4F1D-BDD0-A76CC22DEE00}" destId="{B137412B-AD86-47FD-90FC-3B86634D019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FDE8-107E-4E0C-AAB4-19BBF0322CD2}">
      <dsp:nvSpPr>
        <dsp:cNvPr id="0" name=""/>
        <dsp:cNvSpPr/>
      </dsp:nvSpPr>
      <dsp:spPr>
        <a:xfrm>
          <a:off x="72236" y="324764"/>
          <a:ext cx="1362466" cy="68123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인건비</a:t>
          </a:r>
          <a:endParaRPr lang="ko-KR" altLang="en-US" sz="1800" kern="12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72236" y="324764"/>
        <a:ext cx="1362466" cy="681233"/>
      </dsp:txXfrm>
    </dsp:sp>
    <dsp:sp modelId="{90C94CC0-4E72-48A2-A1FE-0076262C8B3B}">
      <dsp:nvSpPr>
        <dsp:cNvPr id="0" name=""/>
        <dsp:cNvSpPr/>
      </dsp:nvSpPr>
      <dsp:spPr>
        <a:xfrm>
          <a:off x="208483" y="1005998"/>
          <a:ext cx="136252" cy="443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138"/>
              </a:lnTo>
              <a:lnTo>
                <a:pt x="136252" y="443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C090D-F886-4AEC-A529-8A6DC2405BBF}">
      <dsp:nvSpPr>
        <dsp:cNvPr id="0" name=""/>
        <dsp:cNvSpPr/>
      </dsp:nvSpPr>
      <dsp:spPr>
        <a:xfrm>
          <a:off x="344735" y="1176306"/>
          <a:ext cx="1372451" cy="545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사무국장</a:t>
          </a:r>
          <a:endParaRPr lang="en-US" altLang="ko-KR" sz="1200" b="1" kern="1200" dirty="0" smtClean="0">
            <a:solidFill>
              <a:schemeClr val="tx1"/>
            </a:solidFill>
            <a:latin typeface="HY중고딕" pitchFamily="18" charset="-127"/>
            <a:ea typeface="HY중고딕" pitchFamily="18" charset="-127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kern="12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월</a:t>
          </a:r>
          <a:r>
            <a:rPr lang="en-US" altLang="ko-KR" sz="1200" b="1" kern="12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2,500</a:t>
          </a:r>
          <a:r>
            <a:rPr lang="ko-KR" altLang="en-US" sz="1200" b="1" kern="12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rPr>
            <a:t>천원 이내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)</a:t>
          </a:r>
        </a:p>
      </dsp:txBody>
      <dsp:txXfrm>
        <a:off x="344735" y="1176306"/>
        <a:ext cx="1372451" cy="545661"/>
      </dsp:txXfrm>
    </dsp:sp>
    <dsp:sp modelId="{EB8F4249-8CF3-4DBD-97D8-49BFD0732873}">
      <dsp:nvSpPr>
        <dsp:cNvPr id="0" name=""/>
        <dsp:cNvSpPr/>
      </dsp:nvSpPr>
      <dsp:spPr>
        <a:xfrm>
          <a:off x="208483" y="1005998"/>
          <a:ext cx="136252" cy="1197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230"/>
              </a:lnTo>
              <a:lnTo>
                <a:pt x="136252" y="1197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A4E99-775C-4A6F-8F88-FD3A936C2222}">
      <dsp:nvSpPr>
        <dsp:cNvPr id="0" name=""/>
        <dsp:cNvSpPr/>
      </dsp:nvSpPr>
      <dsp:spPr>
        <a:xfrm>
          <a:off x="344735" y="1892276"/>
          <a:ext cx="1377214" cy="621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지도자</a:t>
          </a:r>
          <a:endParaRPr lang="en-US" altLang="ko-KR" sz="1200" b="1" kern="1200" dirty="0" smtClean="0">
            <a:latin typeface="HY중고딕" pitchFamily="18" charset="-127"/>
            <a:ea typeface="HY중고딕" pitchFamily="18" charset="-127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월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2,200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천원 이내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)</a:t>
          </a:r>
        </a:p>
      </dsp:txBody>
      <dsp:txXfrm>
        <a:off x="344735" y="1892276"/>
        <a:ext cx="1377214" cy="621904"/>
      </dsp:txXfrm>
    </dsp:sp>
    <dsp:sp modelId="{9D685ADD-2A1A-449E-9BA3-59FB127373E4}">
      <dsp:nvSpPr>
        <dsp:cNvPr id="0" name=""/>
        <dsp:cNvSpPr/>
      </dsp:nvSpPr>
      <dsp:spPr>
        <a:xfrm>
          <a:off x="208483" y="1005998"/>
          <a:ext cx="135129" cy="199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916"/>
              </a:lnTo>
              <a:lnTo>
                <a:pt x="135129" y="1998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4A129-BDB9-473F-A069-B101866AEBC0}">
      <dsp:nvSpPr>
        <dsp:cNvPr id="0" name=""/>
        <dsp:cNvSpPr/>
      </dsp:nvSpPr>
      <dsp:spPr>
        <a:xfrm>
          <a:off x="343613" y="2664297"/>
          <a:ext cx="1385432" cy="68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보조지도자</a:t>
          </a:r>
          <a:endParaRPr lang="en-US" altLang="ko-KR" sz="1200" b="1" kern="1200" dirty="0" smtClean="0">
            <a:latin typeface="HY중고딕" pitchFamily="18" charset="-127"/>
            <a:ea typeface="HY중고딕" pitchFamily="18" charset="-127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월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1,000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천원 이내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)</a:t>
          </a:r>
          <a:endParaRPr lang="ko-KR" altLang="en-US" sz="1200" b="1" kern="1200" dirty="0" smtClean="0">
            <a:latin typeface="HY중고딕" pitchFamily="18" charset="-127"/>
            <a:ea typeface="HY중고딕" pitchFamily="18" charset="-127"/>
          </a:endParaRPr>
        </a:p>
      </dsp:txBody>
      <dsp:txXfrm>
        <a:off x="343613" y="2664297"/>
        <a:ext cx="1385432" cy="681233"/>
      </dsp:txXfrm>
    </dsp:sp>
    <dsp:sp modelId="{7C0DDCDB-A1DD-447B-ADB9-041CF68B17F5}">
      <dsp:nvSpPr>
        <dsp:cNvPr id="0" name=""/>
        <dsp:cNvSpPr/>
      </dsp:nvSpPr>
      <dsp:spPr>
        <a:xfrm>
          <a:off x="1724086" y="324764"/>
          <a:ext cx="1362466" cy="68123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운영비</a:t>
          </a:r>
          <a:endParaRPr lang="ko-KR" altLang="en-US" sz="1800" kern="12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1724086" y="324764"/>
        <a:ext cx="1362466" cy="681233"/>
      </dsp:txXfrm>
    </dsp:sp>
    <dsp:sp modelId="{B4E1838D-7BC4-4168-8AD9-9C29BB790537}">
      <dsp:nvSpPr>
        <dsp:cNvPr id="0" name=""/>
        <dsp:cNvSpPr/>
      </dsp:nvSpPr>
      <dsp:spPr>
        <a:xfrm>
          <a:off x="1860333" y="1005998"/>
          <a:ext cx="136235" cy="47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799"/>
              </a:lnTo>
              <a:lnTo>
                <a:pt x="136235" y="472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E2C1-1CE6-4449-8406-B12DE036DDE1}">
      <dsp:nvSpPr>
        <dsp:cNvPr id="0" name=""/>
        <dsp:cNvSpPr/>
      </dsp:nvSpPr>
      <dsp:spPr>
        <a:xfrm>
          <a:off x="1996568" y="1176306"/>
          <a:ext cx="1392975" cy="604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법인설립지원금</a:t>
          </a:r>
          <a:endParaRPr lang="en-US" altLang="ko-KR" sz="1200" b="1" kern="1200" dirty="0" smtClean="0">
            <a:latin typeface="HY중고딕" pitchFamily="18" charset="-127"/>
            <a:ea typeface="HY중고딕" pitchFamily="18" charset="-127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(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최대 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10,000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천원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)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1996568" y="1176306"/>
        <a:ext cx="1392975" cy="604983"/>
      </dsp:txXfrm>
    </dsp:sp>
    <dsp:sp modelId="{0E57523A-5F5A-4C3C-8CFC-A058602237C8}">
      <dsp:nvSpPr>
        <dsp:cNvPr id="0" name=""/>
        <dsp:cNvSpPr/>
      </dsp:nvSpPr>
      <dsp:spPr>
        <a:xfrm>
          <a:off x="1860333" y="1005998"/>
          <a:ext cx="136235" cy="1214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199"/>
              </a:lnTo>
              <a:lnTo>
                <a:pt x="136235" y="1214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3D108-64F6-4E20-A678-0720AF5C46DC}">
      <dsp:nvSpPr>
        <dsp:cNvPr id="0" name=""/>
        <dsp:cNvSpPr/>
      </dsp:nvSpPr>
      <dsp:spPr>
        <a:xfrm>
          <a:off x="1996568" y="1951598"/>
          <a:ext cx="1345278" cy="53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사무실 구성비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1996568" y="1951598"/>
        <a:ext cx="1345278" cy="537200"/>
      </dsp:txXfrm>
    </dsp:sp>
    <dsp:sp modelId="{779A0059-3B58-4883-A5D6-7F3364B8C1A5}">
      <dsp:nvSpPr>
        <dsp:cNvPr id="0" name=""/>
        <dsp:cNvSpPr/>
      </dsp:nvSpPr>
      <dsp:spPr>
        <a:xfrm>
          <a:off x="1860333" y="1005998"/>
          <a:ext cx="136235" cy="194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636"/>
              </a:lnTo>
              <a:lnTo>
                <a:pt x="136235" y="1942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AFFA1-95D0-41B4-A470-14D69AC9245A}">
      <dsp:nvSpPr>
        <dsp:cNvPr id="0" name=""/>
        <dsp:cNvSpPr/>
      </dsp:nvSpPr>
      <dsp:spPr>
        <a:xfrm>
          <a:off x="1996568" y="2659106"/>
          <a:ext cx="1345278" cy="579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클럽종목운영비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1996568" y="2659106"/>
        <a:ext cx="1345278" cy="579055"/>
      </dsp:txXfrm>
    </dsp:sp>
    <dsp:sp modelId="{9349412A-7218-4B5F-B5AC-88195C0656BC}">
      <dsp:nvSpPr>
        <dsp:cNvPr id="0" name=""/>
        <dsp:cNvSpPr/>
      </dsp:nvSpPr>
      <dsp:spPr>
        <a:xfrm>
          <a:off x="1860333" y="1005998"/>
          <a:ext cx="136235" cy="2678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092"/>
              </a:lnTo>
              <a:lnTo>
                <a:pt x="136235" y="2678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556F7-37E3-4DD0-AF12-CE5EA550BDFE}">
      <dsp:nvSpPr>
        <dsp:cNvPr id="0" name=""/>
        <dsp:cNvSpPr/>
      </dsp:nvSpPr>
      <dsp:spPr>
        <a:xfrm>
          <a:off x="1996568" y="3408470"/>
          <a:ext cx="1345278" cy="551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4</a:t>
          </a:r>
          <a:r>
            <a:rPr lang="ko-KR" altLang="en-US" sz="1200" b="1" kern="1200" dirty="0" err="1" smtClean="0">
              <a:latin typeface="HY중고딕" pitchFamily="18" charset="-127"/>
              <a:ea typeface="HY중고딕" pitchFamily="18" charset="-127"/>
            </a:rPr>
            <a:t>대보험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 및 </a:t>
          </a:r>
          <a:endParaRPr lang="en-US" altLang="ko-KR" sz="1200" b="1" kern="1200" dirty="0" smtClean="0">
            <a:latin typeface="HY중고딕" pitchFamily="18" charset="-127"/>
            <a:ea typeface="HY중고딕" pitchFamily="18" charset="-127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공공요금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1996568" y="3408470"/>
        <a:ext cx="1345278" cy="551240"/>
      </dsp:txXfrm>
    </dsp:sp>
    <dsp:sp modelId="{80D9A85F-00CD-403F-BD2E-3249D00A2068}">
      <dsp:nvSpPr>
        <dsp:cNvPr id="0" name=""/>
        <dsp:cNvSpPr/>
      </dsp:nvSpPr>
      <dsp:spPr>
        <a:xfrm>
          <a:off x="3441982" y="324764"/>
          <a:ext cx="1362466" cy="68123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여비</a:t>
          </a:r>
          <a:endParaRPr lang="ko-KR" altLang="en-US" sz="1800" kern="12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3441982" y="324764"/>
        <a:ext cx="1362466" cy="681233"/>
      </dsp:txXfrm>
    </dsp:sp>
    <dsp:sp modelId="{E7557431-764E-49BB-B50F-F20645E3B8AB}">
      <dsp:nvSpPr>
        <dsp:cNvPr id="0" name=""/>
        <dsp:cNvSpPr/>
      </dsp:nvSpPr>
      <dsp:spPr>
        <a:xfrm>
          <a:off x="3578229" y="1005998"/>
          <a:ext cx="136235" cy="439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753"/>
              </a:lnTo>
              <a:lnTo>
                <a:pt x="136235" y="439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E3017-A9B0-4E97-BE03-6348B37E4685}">
      <dsp:nvSpPr>
        <dsp:cNvPr id="0" name=""/>
        <dsp:cNvSpPr/>
      </dsp:nvSpPr>
      <dsp:spPr>
        <a:xfrm>
          <a:off x="3714465" y="1176306"/>
          <a:ext cx="1410567" cy="5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스포츠클럽 사무국</a:t>
          </a:r>
          <a:endParaRPr lang="en-US" altLang="ko-KR" sz="1200" b="1" kern="1200" dirty="0" smtClean="0">
            <a:latin typeface="HY중고딕" pitchFamily="18" charset="-127"/>
            <a:ea typeface="HY중고딕" pitchFamily="18" charset="-127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출장비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3714465" y="1176306"/>
        <a:ext cx="1410567" cy="538889"/>
      </dsp:txXfrm>
    </dsp:sp>
    <dsp:sp modelId="{9EF86294-057B-41E6-8CA7-DB1E6E7F285E}">
      <dsp:nvSpPr>
        <dsp:cNvPr id="0" name=""/>
        <dsp:cNvSpPr/>
      </dsp:nvSpPr>
      <dsp:spPr>
        <a:xfrm>
          <a:off x="3578229" y="1005998"/>
          <a:ext cx="136235" cy="115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495"/>
              </a:lnTo>
              <a:lnTo>
                <a:pt x="136235" y="1151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FA064-E0F0-4AF5-844D-C0A7FE89B4F7}">
      <dsp:nvSpPr>
        <dsp:cNvPr id="0" name=""/>
        <dsp:cNvSpPr/>
      </dsp:nvSpPr>
      <dsp:spPr>
        <a:xfrm>
          <a:off x="3714465" y="1885504"/>
          <a:ext cx="1430917" cy="543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latin typeface="HY중고딕" pitchFamily="18" charset="-127"/>
              <a:ea typeface="HY중고딕" pitchFamily="18" charset="-127"/>
            </a:rPr>
            <a:t>선수반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 전지훈련 교통비 등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3714465" y="1885504"/>
        <a:ext cx="1430917" cy="543978"/>
      </dsp:txXfrm>
    </dsp:sp>
    <dsp:sp modelId="{4D8E2A05-1A88-47EF-81D2-ED5C94915E52}">
      <dsp:nvSpPr>
        <dsp:cNvPr id="0" name=""/>
        <dsp:cNvSpPr/>
      </dsp:nvSpPr>
      <dsp:spPr>
        <a:xfrm>
          <a:off x="5094129" y="324764"/>
          <a:ext cx="1522965" cy="68123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업무추진비</a:t>
          </a:r>
          <a:endParaRPr lang="ko-KR" altLang="en-US" sz="1800" kern="12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5094129" y="324764"/>
        <a:ext cx="1522965" cy="681233"/>
      </dsp:txXfrm>
    </dsp:sp>
    <dsp:sp modelId="{7C366263-C91F-4925-96CB-EF099BD53C13}">
      <dsp:nvSpPr>
        <dsp:cNvPr id="0" name=""/>
        <dsp:cNvSpPr/>
      </dsp:nvSpPr>
      <dsp:spPr>
        <a:xfrm>
          <a:off x="5246425" y="1005998"/>
          <a:ext cx="152299" cy="510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925"/>
              </a:lnTo>
              <a:lnTo>
                <a:pt x="152299" y="510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2D17C-6DC9-4B11-9252-3C42F9815A94}">
      <dsp:nvSpPr>
        <dsp:cNvPr id="0" name=""/>
        <dsp:cNvSpPr/>
      </dsp:nvSpPr>
      <dsp:spPr>
        <a:xfrm>
          <a:off x="5398725" y="1176306"/>
          <a:ext cx="1277677" cy="68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이사회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, 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총회 등 </a:t>
          </a:r>
          <a:endParaRPr lang="en-US" altLang="ko-KR" sz="1200" b="1" kern="1200" dirty="0" smtClean="0">
            <a:latin typeface="HY중고딕" pitchFamily="18" charset="-127"/>
            <a:ea typeface="HY중고딕" pitchFamily="18" charset="-127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회의비 등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5398725" y="1176306"/>
        <a:ext cx="1277677" cy="681233"/>
      </dsp:txXfrm>
    </dsp:sp>
    <dsp:sp modelId="{D9BA719E-C243-4FB9-8677-1876E3973BB6}">
      <dsp:nvSpPr>
        <dsp:cNvPr id="0" name=""/>
        <dsp:cNvSpPr/>
      </dsp:nvSpPr>
      <dsp:spPr>
        <a:xfrm>
          <a:off x="6840076" y="324764"/>
          <a:ext cx="1362466" cy="68123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rPr>
            <a:t>유형자산</a:t>
          </a:r>
          <a:endParaRPr lang="ko-KR" altLang="en-US" sz="1800" kern="1200" dirty="0">
            <a:solidFill>
              <a:srgbClr val="FFFF00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6840076" y="324764"/>
        <a:ext cx="1362466" cy="681233"/>
      </dsp:txXfrm>
    </dsp:sp>
    <dsp:sp modelId="{CABA6331-3F5A-40F5-A305-77DB7B424E56}">
      <dsp:nvSpPr>
        <dsp:cNvPr id="0" name=""/>
        <dsp:cNvSpPr/>
      </dsp:nvSpPr>
      <dsp:spPr>
        <a:xfrm>
          <a:off x="6976322" y="1005998"/>
          <a:ext cx="209250" cy="510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925"/>
              </a:lnTo>
              <a:lnTo>
                <a:pt x="209250" y="510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8FB68-D21D-4F51-860D-8DCDD9224C74}">
      <dsp:nvSpPr>
        <dsp:cNvPr id="0" name=""/>
        <dsp:cNvSpPr/>
      </dsp:nvSpPr>
      <dsp:spPr>
        <a:xfrm>
          <a:off x="7185573" y="1176306"/>
          <a:ext cx="1366379" cy="68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사무국</a:t>
          </a:r>
          <a: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  <a:t>/</a:t>
          </a:r>
          <a:br>
            <a:rPr lang="en-US" altLang="ko-KR" sz="1200" b="1" kern="1200" dirty="0" smtClean="0">
              <a:latin typeface="HY중고딕" pitchFamily="18" charset="-127"/>
              <a:ea typeface="HY중고딕" pitchFamily="18" charset="-127"/>
            </a:rPr>
          </a:b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클럽하우스 집기 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7185573" y="1176306"/>
        <a:ext cx="1366379" cy="681233"/>
      </dsp:txXfrm>
    </dsp:sp>
    <dsp:sp modelId="{8E9F7A29-7A6A-4F86-A275-465DF0FCCD1B}">
      <dsp:nvSpPr>
        <dsp:cNvPr id="0" name=""/>
        <dsp:cNvSpPr/>
      </dsp:nvSpPr>
      <dsp:spPr>
        <a:xfrm>
          <a:off x="6976322" y="1005998"/>
          <a:ext cx="209250" cy="1362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66"/>
              </a:lnTo>
              <a:lnTo>
                <a:pt x="209250" y="1362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BC5BE-626B-4B71-B26A-1A45D631339D}">
      <dsp:nvSpPr>
        <dsp:cNvPr id="0" name=""/>
        <dsp:cNvSpPr/>
      </dsp:nvSpPr>
      <dsp:spPr>
        <a:xfrm>
          <a:off x="7185573" y="2027848"/>
          <a:ext cx="1366379" cy="68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latin typeface="HY중고딕" pitchFamily="18" charset="-127"/>
              <a:ea typeface="HY중고딕" pitchFamily="18" charset="-127"/>
            </a:rPr>
            <a:t>운동용기구</a:t>
          </a:r>
          <a:r>
            <a:rPr lang="ko-KR" altLang="en-US" sz="1200" b="1" kern="1200" dirty="0" smtClean="0">
              <a:latin typeface="HY중고딕" pitchFamily="18" charset="-127"/>
              <a:ea typeface="HY중고딕" pitchFamily="18" charset="-127"/>
            </a:rPr>
            <a:t> </a:t>
          </a:r>
          <a:endParaRPr lang="ko-KR" altLang="en-US" sz="1200" b="1" kern="1200" dirty="0">
            <a:latin typeface="HY중고딕" pitchFamily="18" charset="-127"/>
            <a:ea typeface="HY중고딕" pitchFamily="18" charset="-127"/>
          </a:endParaRPr>
        </a:p>
      </dsp:txBody>
      <dsp:txXfrm>
        <a:off x="7185573" y="2027848"/>
        <a:ext cx="1366379" cy="6812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3108DB-3EB7-40D8-9040-7620FB402818}">
      <dsp:nvSpPr>
        <dsp:cNvPr id="0" name=""/>
        <dsp:cNvSpPr/>
      </dsp:nvSpPr>
      <dsp:spPr>
        <a:xfrm>
          <a:off x="8713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대한체육회</a:t>
          </a:r>
          <a:endParaRPr lang="ko-KR" altLang="en-US" sz="2000" kern="1200" dirty="0"/>
        </a:p>
      </dsp:txBody>
      <dsp:txXfrm>
        <a:off x="8713" y="0"/>
        <a:ext cx="1803772" cy="792089"/>
      </dsp:txXfrm>
    </dsp:sp>
    <dsp:sp modelId="{179F7055-2D83-4A57-97EC-F58B9C038037}">
      <dsp:nvSpPr>
        <dsp:cNvPr id="0" name=""/>
        <dsp:cNvSpPr/>
      </dsp:nvSpPr>
      <dsp:spPr>
        <a:xfrm>
          <a:off x="1992863" y="172376"/>
          <a:ext cx="382399" cy="44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1992863" y="172376"/>
        <a:ext cx="382399" cy="447335"/>
      </dsp:txXfrm>
    </dsp:sp>
    <dsp:sp modelId="{877BDA11-95D4-44D0-BA3D-3C27EBD32D5D}">
      <dsp:nvSpPr>
        <dsp:cNvPr id="0" name=""/>
        <dsp:cNvSpPr/>
      </dsp:nvSpPr>
      <dsp:spPr>
        <a:xfrm>
          <a:off x="2533995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시도체육회</a:t>
          </a:r>
          <a:endParaRPr lang="ko-KR" altLang="en-US" sz="1700" kern="1200" dirty="0"/>
        </a:p>
      </dsp:txBody>
      <dsp:txXfrm>
        <a:off x="2533995" y="0"/>
        <a:ext cx="1803772" cy="792089"/>
      </dsp:txXfrm>
    </dsp:sp>
    <dsp:sp modelId="{5D8FF36E-5ABB-49DE-9ECC-7E373258D021}">
      <dsp:nvSpPr>
        <dsp:cNvPr id="0" name=""/>
        <dsp:cNvSpPr/>
      </dsp:nvSpPr>
      <dsp:spPr>
        <a:xfrm>
          <a:off x="4518144" y="172376"/>
          <a:ext cx="382399" cy="44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4518144" y="172376"/>
        <a:ext cx="382399" cy="447335"/>
      </dsp:txXfrm>
    </dsp:sp>
    <dsp:sp modelId="{019EEBC3-C0CF-41D6-B551-2E5881AB020C}">
      <dsp:nvSpPr>
        <dsp:cNvPr id="0" name=""/>
        <dsp:cNvSpPr/>
      </dsp:nvSpPr>
      <dsp:spPr>
        <a:xfrm>
          <a:off x="5059276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/>
            <a:t>시군구체육회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(</a:t>
          </a:r>
          <a:r>
            <a:rPr lang="ko-KR" altLang="en-US" sz="1700" kern="1200" dirty="0" smtClean="0"/>
            <a:t>선택</a:t>
          </a:r>
          <a:r>
            <a:rPr lang="en-US" altLang="ko-KR" sz="1700" kern="1200" dirty="0" smtClean="0"/>
            <a:t>)</a:t>
          </a:r>
          <a:endParaRPr lang="ko-KR" altLang="en-US" sz="1700" kern="1200" dirty="0"/>
        </a:p>
      </dsp:txBody>
      <dsp:txXfrm>
        <a:off x="5059276" y="0"/>
        <a:ext cx="1803772" cy="792089"/>
      </dsp:txXfrm>
    </dsp:sp>
    <dsp:sp modelId="{280FDD0F-29AC-49DB-B0CD-0F69AEAAFADD}">
      <dsp:nvSpPr>
        <dsp:cNvPr id="0" name=""/>
        <dsp:cNvSpPr/>
      </dsp:nvSpPr>
      <dsp:spPr>
        <a:xfrm>
          <a:off x="7043426" y="172376"/>
          <a:ext cx="382399" cy="44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7043426" y="172376"/>
        <a:ext cx="382399" cy="447335"/>
      </dsp:txXfrm>
    </dsp:sp>
    <dsp:sp modelId="{B137412B-AD86-47FD-90FC-3B86634D0190}">
      <dsp:nvSpPr>
        <dsp:cNvPr id="0" name=""/>
        <dsp:cNvSpPr/>
      </dsp:nvSpPr>
      <dsp:spPr>
        <a:xfrm>
          <a:off x="7584557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스포츠클럽</a:t>
          </a:r>
          <a:endParaRPr lang="ko-KR" altLang="en-US" sz="1700" kern="1200" dirty="0"/>
        </a:p>
      </dsp:txBody>
      <dsp:txXfrm>
        <a:off x="7584557" y="0"/>
        <a:ext cx="1803772" cy="7920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3108DB-3EB7-40D8-9040-7620FB402818}">
      <dsp:nvSpPr>
        <dsp:cNvPr id="0" name=""/>
        <dsp:cNvSpPr/>
      </dsp:nvSpPr>
      <dsp:spPr>
        <a:xfrm>
          <a:off x="8713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스포츠클럽</a:t>
          </a:r>
          <a:endParaRPr lang="ko-KR" altLang="en-US" sz="2000" kern="1200" dirty="0"/>
        </a:p>
      </dsp:txBody>
      <dsp:txXfrm>
        <a:off x="8713" y="0"/>
        <a:ext cx="1803772" cy="792089"/>
      </dsp:txXfrm>
    </dsp:sp>
    <dsp:sp modelId="{179F7055-2D83-4A57-97EC-F58B9C038037}">
      <dsp:nvSpPr>
        <dsp:cNvPr id="0" name=""/>
        <dsp:cNvSpPr/>
      </dsp:nvSpPr>
      <dsp:spPr>
        <a:xfrm>
          <a:off x="1992863" y="172376"/>
          <a:ext cx="382399" cy="44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1992863" y="172376"/>
        <a:ext cx="382399" cy="447335"/>
      </dsp:txXfrm>
    </dsp:sp>
    <dsp:sp modelId="{877BDA11-95D4-44D0-BA3D-3C27EBD32D5D}">
      <dsp:nvSpPr>
        <dsp:cNvPr id="0" name=""/>
        <dsp:cNvSpPr/>
      </dsp:nvSpPr>
      <dsp:spPr>
        <a:xfrm>
          <a:off x="2533995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/>
            <a:t>시군구체육회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(</a:t>
          </a:r>
          <a:r>
            <a:rPr lang="ko-KR" altLang="en-US" sz="1700" kern="1200" dirty="0" smtClean="0"/>
            <a:t>선택</a:t>
          </a:r>
          <a:r>
            <a:rPr lang="en-US" altLang="ko-KR" sz="1700" kern="1200" dirty="0" smtClean="0"/>
            <a:t>)</a:t>
          </a:r>
          <a:endParaRPr lang="ko-KR" altLang="en-US" sz="1700" kern="1200" dirty="0"/>
        </a:p>
      </dsp:txBody>
      <dsp:txXfrm>
        <a:off x="2533995" y="0"/>
        <a:ext cx="1803772" cy="792089"/>
      </dsp:txXfrm>
    </dsp:sp>
    <dsp:sp modelId="{5D8FF36E-5ABB-49DE-9ECC-7E373258D021}">
      <dsp:nvSpPr>
        <dsp:cNvPr id="0" name=""/>
        <dsp:cNvSpPr/>
      </dsp:nvSpPr>
      <dsp:spPr>
        <a:xfrm>
          <a:off x="4518144" y="172376"/>
          <a:ext cx="382399" cy="44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4518144" y="172376"/>
        <a:ext cx="382399" cy="447335"/>
      </dsp:txXfrm>
    </dsp:sp>
    <dsp:sp modelId="{019EEBC3-C0CF-41D6-B551-2E5881AB020C}">
      <dsp:nvSpPr>
        <dsp:cNvPr id="0" name=""/>
        <dsp:cNvSpPr/>
      </dsp:nvSpPr>
      <dsp:spPr>
        <a:xfrm>
          <a:off x="5059276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시도체육회</a:t>
          </a:r>
          <a:endParaRPr lang="ko-KR" altLang="en-US" sz="1700" kern="1200" dirty="0"/>
        </a:p>
      </dsp:txBody>
      <dsp:txXfrm>
        <a:off x="5059276" y="0"/>
        <a:ext cx="1803772" cy="792089"/>
      </dsp:txXfrm>
    </dsp:sp>
    <dsp:sp modelId="{280FDD0F-29AC-49DB-B0CD-0F69AEAAFADD}">
      <dsp:nvSpPr>
        <dsp:cNvPr id="0" name=""/>
        <dsp:cNvSpPr/>
      </dsp:nvSpPr>
      <dsp:spPr>
        <a:xfrm>
          <a:off x="7043426" y="172376"/>
          <a:ext cx="382399" cy="44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7043426" y="172376"/>
        <a:ext cx="382399" cy="447335"/>
      </dsp:txXfrm>
    </dsp:sp>
    <dsp:sp modelId="{B137412B-AD86-47FD-90FC-3B86634D0190}">
      <dsp:nvSpPr>
        <dsp:cNvPr id="0" name=""/>
        <dsp:cNvSpPr/>
      </dsp:nvSpPr>
      <dsp:spPr>
        <a:xfrm>
          <a:off x="7584557" y="0"/>
          <a:ext cx="1803772" cy="792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대한체육회</a:t>
          </a:r>
          <a:endParaRPr lang="ko-KR" altLang="en-US" sz="1700" kern="1200" dirty="0"/>
        </a:p>
      </dsp:txBody>
      <dsp:txXfrm>
        <a:off x="7584557" y="0"/>
        <a:ext cx="1803772" cy="79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20" y="6"/>
            <a:ext cx="2944972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963"/>
            <a:ext cx="294497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20" y="9428963"/>
            <a:ext cx="2944972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4EB2EBC-9AE3-479D-846F-048FA0A3A337}" type="slidenum">
              <a:rPr lang="en-US" altLang="ko-KR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52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20" y="6"/>
            <a:ext cx="2944972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1363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3" y="4716861"/>
            <a:ext cx="5438457" cy="446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963"/>
            <a:ext cx="294497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20" y="9428963"/>
            <a:ext cx="2944972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965C5DE7-C9A3-447B-B341-DAF979287C9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592483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9817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2481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6177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 txBox="1">
            <a:spLocks noGrp="1"/>
          </p:cNvSpPr>
          <p:nvPr/>
        </p:nvSpPr>
        <p:spPr bwMode="auto">
          <a:xfrm>
            <a:off x="301999" y="6321976"/>
            <a:ext cx="588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algn="ctr" eaLnBrk="1" hangingPunct="1"/>
            <a:fld id="{CAE9F37A-33D8-4FEF-AF19-29AFEC3EB653}" type="slidenum">
              <a:rPr lang="en-US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eaLnBrk="1" hangingPunct="1"/>
              <a:t>‹#›</a:t>
            </a:fld>
            <a:r>
              <a:rPr lang="en-US" altLang="ko-KR" sz="1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0" y="6489032"/>
            <a:ext cx="9906000" cy="376988"/>
            <a:chOff x="0" y="6387378"/>
            <a:chExt cx="12192000" cy="470621"/>
          </a:xfrm>
        </p:grpSpPr>
        <p:sp>
          <p:nvSpPr>
            <p:cNvPr id="10" name="자유형 9"/>
            <p:cNvSpPr/>
            <p:nvPr/>
          </p:nvSpPr>
          <p:spPr>
            <a:xfrm flipV="1">
              <a:off x="0" y="6387378"/>
              <a:ext cx="12192000" cy="470621"/>
            </a:xfrm>
            <a:custGeom>
              <a:avLst/>
              <a:gdLst>
                <a:gd name="connsiteX0" fmla="*/ 0 w 12192000"/>
                <a:gd name="connsiteY0" fmla="*/ 584684 h 584684"/>
                <a:gd name="connsiteX1" fmla="*/ 423122 w 12192000"/>
                <a:gd name="connsiteY1" fmla="*/ 584684 h 584684"/>
                <a:gd name="connsiteX2" fmla="*/ 729157 w 12192000"/>
                <a:gd name="connsiteY2" fmla="*/ 296652 h 584684"/>
                <a:gd name="connsiteX3" fmla="*/ 1035192 w 12192000"/>
                <a:gd name="connsiteY3" fmla="*/ 584684 h 584684"/>
                <a:gd name="connsiteX4" fmla="*/ 12192000 w 12192000"/>
                <a:gd name="connsiteY4" fmla="*/ 584684 h 584684"/>
                <a:gd name="connsiteX5" fmla="*/ 12192000 w 12192000"/>
                <a:gd name="connsiteY5" fmla="*/ 0 h 584684"/>
                <a:gd name="connsiteX6" fmla="*/ 0 w 12192000"/>
                <a:gd name="connsiteY6" fmla="*/ 0 h 58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84684">
                  <a:moveTo>
                    <a:pt x="0" y="584684"/>
                  </a:moveTo>
                  <a:lnTo>
                    <a:pt x="423122" y="584684"/>
                  </a:lnTo>
                  <a:lnTo>
                    <a:pt x="729157" y="296652"/>
                  </a:lnTo>
                  <a:lnTo>
                    <a:pt x="1035192" y="584684"/>
                  </a:lnTo>
                  <a:lnTo>
                    <a:pt x="12192000" y="584684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A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1017" y="6522170"/>
              <a:ext cx="3058320" cy="284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ko-KR" altLang="en-US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스포츠클럽 설명자료</a:t>
              </a:r>
              <a:endParaRPr lang="ko-KR" altLang="en-US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796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400" b="1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 bwMode="auto">
          <a:xfrm>
            <a:off x="11985" y="1653076"/>
            <a:ext cx="9900000" cy="34920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2767571"/>
            <a:ext cx="947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endParaRPr lang="ko-KR" altLang="en-US" sz="1150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4"/>
          <p:cNvSpPr/>
          <p:nvPr/>
        </p:nvSpPr>
        <p:spPr bwMode="auto">
          <a:xfrm flipV="1">
            <a:off x="11985" y="1617076"/>
            <a:ext cx="338400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1622" y="1165204"/>
            <a:ext cx="33976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000" spc="-10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스포츠클럽 공모 설명회 </a:t>
            </a:r>
            <a:endParaRPr lang="nl-BE" altLang="ko-KR" sz="2000" spc="-10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63" y="5769977"/>
            <a:ext cx="1548000" cy="507534"/>
          </a:xfrm>
          <a:prstGeom prst="rect">
            <a:avLst/>
          </a:prstGeom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619827" y="6273316"/>
            <a:ext cx="2013693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900" b="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Copyright © 2019. All </a:t>
            </a:r>
            <a:r>
              <a:rPr lang="en-US" altLang="ko-KR" sz="9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Rights </a:t>
            </a:r>
            <a:r>
              <a:rPr lang="en-US" altLang="ko-KR" sz="900" b="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Reserved </a:t>
            </a:r>
            <a:endParaRPr lang="nl-BE" altLang="ko-KR" sz="900" b="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88504" y="1412780"/>
            <a:ext cx="8928935" cy="396040"/>
            <a:chOff x="488504" y="1052736"/>
            <a:chExt cx="8928935" cy="396040"/>
          </a:xfrm>
        </p:grpSpPr>
        <p:sp>
          <p:nvSpPr>
            <p:cNvPr id="3" name="직사각형 2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srgbClr val="1F497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대한민국 체육 현황</a:t>
              </a:r>
              <a:endParaRPr kumimoji="0" lang="en-US" altLang="ko-KR" sz="160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9428734"/>
              </p:ext>
            </p:extLst>
          </p:nvPr>
        </p:nvGraphicFramePr>
        <p:xfrm>
          <a:off x="899353" y="2168860"/>
          <a:ext cx="8095620" cy="3528392"/>
        </p:xfrm>
        <a:graphic>
          <a:graphicData uri="http://schemas.openxmlformats.org/drawingml/2006/table">
            <a:tbl>
              <a:tblPr firstRow="1" bandRow="1"/>
              <a:tblGrid>
                <a:gridCol w="4047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7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419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1D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419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1D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5942062" y="2221830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세대간 분절된 체육활동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64085" y="3993514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기반을 잃어가는 학교운동부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856656" y="2221830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저조한 체육활동 참가율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976536" y="2567775"/>
            <a:ext cx="3810530" cy="8156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 </a:t>
            </a:r>
            <a:r>
              <a:rPr lang="en-US" altLang="ko-KR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 이상 참여율은 </a:t>
            </a:r>
            <a:r>
              <a:rPr lang="en-US" altLang="ko-KR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59.2%</a:t>
            </a:r>
            <a:r>
              <a:rPr lang="ko-KR" altLang="en-US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이나</a:t>
            </a:r>
            <a:endParaRPr lang="en-US" altLang="ko-KR" sz="1400" b="0" spc="-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 </a:t>
            </a:r>
            <a:r>
              <a:rPr lang="en-US" altLang="ko-KR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 이상 생활체육 참여율 </a:t>
            </a:r>
            <a:r>
              <a:rPr lang="en-US" altLang="ko-KR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38.1%</a:t>
            </a: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주기적으로 운동을 하고 있지 않는 비율 </a:t>
            </a:r>
            <a:r>
              <a:rPr lang="en-US" altLang="ko-KR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62.1% 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998549" y="2528900"/>
            <a:ext cx="3996423" cy="8156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698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생활체육동호인조직은</a:t>
            </a:r>
            <a:r>
              <a:rPr lang="en-US" altLang="ko-KR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1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1400" spc="-1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 이상 성인 </a:t>
            </a:r>
            <a:r>
              <a:rPr lang="ko-KR" altLang="en-US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중심</a:t>
            </a:r>
            <a:endParaRPr lang="en-US" altLang="ko-KR" sz="1400" b="0" spc="-1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698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유청소년</a:t>
            </a:r>
            <a:r>
              <a:rPr lang="ko-KR" altLang="en-US" sz="1400" spc="-1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스포츠활동은 학교 </a:t>
            </a:r>
            <a:r>
              <a:rPr lang="ko-KR" altLang="en-US" sz="1400" b="0" spc="-1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학원에서 </a:t>
            </a:r>
            <a:r>
              <a:rPr lang="ko-KR" altLang="en-US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endParaRPr lang="en-US" altLang="ko-KR" sz="1400" b="0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698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학교 졸업 후 체육활동 중단</a:t>
            </a:r>
            <a:r>
              <a:rPr lang="en-US" altLang="ko-KR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(2/30</a:t>
            </a:r>
            <a:r>
              <a:rPr lang="ko-KR" altLang="en-US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 체육참여율 저조</a:t>
            </a:r>
            <a:r>
              <a:rPr lang="en-US" altLang="ko-KR" sz="1400" b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992560" y="4329100"/>
            <a:ext cx="3810530" cy="8156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저출산이</a:t>
            </a:r>
            <a:r>
              <a:rPr lang="ko-KR" altLang="en-US" sz="1400" b="0" spc="-1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진행됨에 따라 운동부 참가자 감소</a:t>
            </a:r>
            <a:endParaRPr lang="en-US" altLang="ko-KR" sz="1400" b="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학교운동부팀</a:t>
            </a:r>
            <a:r>
              <a:rPr lang="en-US" altLang="ko-KR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모두 감소 추세</a:t>
            </a:r>
            <a:endParaRPr lang="en-US" altLang="ko-KR" sz="1400" spc="-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운동부 운영을 포기하고 싶어하는 학교</a:t>
            </a:r>
            <a:r>
              <a:rPr lang="en-US" altLang="ko-KR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5013014" y="4332300"/>
            <a:ext cx="3810530" cy="7771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스포츠의  자발적인 지역사회 기여 활동 부족</a:t>
            </a:r>
            <a:endParaRPr lang="en-US" altLang="ko-KR" sz="1400" spc="-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ko-KR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회성 대회</a:t>
            </a:r>
            <a:r>
              <a:rPr lang="en-US" altLang="ko-KR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 자원봉사가 아닌 주민 자발성에 기초한 지역사회 기여활동 미흡</a:t>
            </a:r>
            <a:endParaRPr lang="en-US" altLang="ko-KR" sz="1400" b="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5954142" y="4004707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지역사회공헌 측면 부족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Freeform 4"/>
          <p:cNvSpPr>
            <a:spLocks/>
          </p:cNvSpPr>
          <p:nvPr/>
        </p:nvSpPr>
        <p:spPr bwMode="auto">
          <a:xfrm rot="5400000">
            <a:off x="831493" y="3471378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Freeform 4"/>
          <p:cNvSpPr>
            <a:spLocks/>
          </p:cNvSpPr>
          <p:nvPr/>
        </p:nvSpPr>
        <p:spPr bwMode="auto">
          <a:xfrm rot="5400000">
            <a:off x="4930690" y="3441999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rot="5400000">
            <a:off x="4851947" y="5248186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Freeform 4"/>
          <p:cNvSpPr>
            <a:spLocks/>
          </p:cNvSpPr>
          <p:nvPr/>
        </p:nvSpPr>
        <p:spPr bwMode="auto">
          <a:xfrm rot="5400000">
            <a:off x="898743" y="5295772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0571" y="3349932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 참여수준의 </a:t>
            </a:r>
            <a:r>
              <a:rPr lang="ko-KR" altLang="en-US" sz="1200" spc="-10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질적향상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비율 확대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양적 증가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미참가자 참여모색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41032" y="3370439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유청소년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청년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성인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노인에 이르기 까지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함께 운동하고 즐길 수 있는 체육활동의 장 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4568" y="5203920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엘리트선수 육성의 새로의 패러다임 필요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학교일반체육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 등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질적 향상 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7565" y="5199583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스포츠를 통한 지역사회 기여와 이를 통한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공공성 확대 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9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8504" y="1899448"/>
            <a:ext cx="8928546" cy="4176441"/>
          </a:xfrm>
          <a:prstGeom prst="roundRect">
            <a:avLst>
              <a:gd name="adj" fmla="val 1908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99" y="6150496"/>
            <a:ext cx="8627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국민생활체육참여 실태조사</a:t>
            </a:r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문화체육관광부</a:t>
            </a:r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(2017)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gray">
          <a:xfrm>
            <a:off x="631573" y="1331476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주기적으로 운동하지 않는 국민 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62%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어떻게 움직이게 만들 것인가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200" i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88" y="1994912"/>
            <a:ext cx="45948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 </a:t>
            </a:r>
            <a:r>
              <a:rPr lang="ko-KR" altLang="en-US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 생활체육참여율</a:t>
            </a:r>
            <a:r>
              <a:rPr lang="en-US" altLang="ko-KR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(%)*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5770987" y="1988840"/>
            <a:ext cx="3471765" cy="276999"/>
            <a:chOff x="2581591" y="2708920"/>
            <a:chExt cx="3405600" cy="276999"/>
          </a:xfrm>
        </p:grpSpPr>
        <p:cxnSp>
          <p:nvCxnSpPr>
            <p:cNvPr id="24" name="직선 연결선 23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753210" y="2708920"/>
              <a:ext cx="3233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국민의 생활체육 참여 수</a:t>
              </a: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준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76477" y="3003339"/>
            <a:ext cx="333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과거 대비 주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규칙적으로 체육활동에 참여하는 비율이 지속적으로 높아져 가고 있음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2592" y="3615407"/>
            <a:ext cx="340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규칙적으로 참여하는 비율을 높임과 동시에  운동에 전혀 참여하지 않고 있는 그룹을 참여로 이끌어 낼 수 있는 방안 필요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3079" y="2420888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참여하는 비율이 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38.2%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주기적으로 참여하지 않는 비율이 약 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62%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29" name="이등변 삼각형 28"/>
          <p:cNvSpPr/>
          <p:nvPr/>
        </p:nvSpPr>
        <p:spPr bwMode="auto">
          <a:xfrm rot="10800000">
            <a:off x="5673112" y="3825045"/>
            <a:ext cx="288000" cy="216000"/>
          </a:xfrm>
          <a:prstGeom prst="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5921472" y="4796129"/>
            <a:ext cx="3239914" cy="10128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177800" indent="-177800" algn="ct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참가 수준의 질적 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양적 확대 필요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2000" i="1" spc="-1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아래쪽 화살표 30"/>
          <p:cNvSpPr/>
          <p:nvPr/>
        </p:nvSpPr>
        <p:spPr bwMode="auto">
          <a:xfrm>
            <a:off x="6994082" y="4340838"/>
            <a:ext cx="1249240" cy="38430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gray">
          <a:xfrm>
            <a:off x="5843629" y="4804244"/>
            <a:ext cx="3454119" cy="1033394"/>
          </a:xfrm>
          <a:prstGeom prst="rect">
            <a:avLst/>
          </a:prstGeom>
          <a:noFill/>
          <a:ln w="12700" algn="ctr">
            <a:solidFill>
              <a:srgbClr val="C00000"/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marL="1433513" eaLnBrk="0" hangingPunct="0">
              <a:defRPr/>
            </a:pPr>
            <a:endParaRPr lang="ko-KR" altLang="ko-KR" sz="7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이등변 삼각형 32"/>
          <p:cNvSpPr/>
          <p:nvPr/>
        </p:nvSpPr>
        <p:spPr bwMode="auto">
          <a:xfrm>
            <a:off x="5637076" y="3140992"/>
            <a:ext cx="288000" cy="216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5" name="차트 3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63585433"/>
              </p:ext>
            </p:extLst>
          </p:nvPr>
        </p:nvGraphicFramePr>
        <p:xfrm>
          <a:off x="640035" y="2540346"/>
          <a:ext cx="4572000" cy="315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그룹 35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7" name="직선 연결선 36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체육 참여 측면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 bwMode="auto">
          <a:xfrm>
            <a:off x="639424" y="2585628"/>
            <a:ext cx="2045324" cy="3252010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6576" y="2653171"/>
            <a:ext cx="97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6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62.1%</a:t>
            </a:r>
          </a:p>
        </p:txBody>
      </p:sp>
    </p:spTree>
    <p:extLst>
      <p:ext uri="{BB962C8B-B14F-4D97-AF65-F5344CB8AC3E}">
        <p14:creationId xmlns="" xmlns:p14="http://schemas.microsoft.com/office/powerpoint/2010/main" val="6298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488504" y="1899448"/>
            <a:ext cx="8928546" cy="4176441"/>
          </a:xfrm>
          <a:prstGeom prst="roundRect">
            <a:avLst>
              <a:gd name="adj" fmla="val 1908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907186" y="2060871"/>
            <a:ext cx="3278922" cy="276999"/>
            <a:chOff x="2581591" y="2708920"/>
            <a:chExt cx="3405600" cy="276999"/>
          </a:xfrm>
        </p:grpSpPr>
        <p:cxnSp>
          <p:nvCxnSpPr>
            <p:cNvPr id="37" name="직선 연결선 36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2753210" y="2708920"/>
              <a:ext cx="3233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 활성화의 한계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721631" y="2435455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동호회는 스포츠를 즐기는 사람들의 임의 단체로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br>
              <a:rPr lang="en-US" altLang="ko-KR" sz="12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u="sng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시장의 자율성에 기반한 사적재</a:t>
            </a:r>
            <a:r>
              <a:rPr lang="en-US" altLang="ko-KR" sz="1200" u="sng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504" y="6114782"/>
            <a:ext cx="8627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 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국민생활체육회 등록 동호인 온라인 시스템 통계자료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(2014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** 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국민생활체육참여 실태조사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문화체육관광부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(2012), ***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생활체육동호회 운영실태조사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웨슬리퀘스트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(2013)</a:t>
            </a:r>
            <a:endParaRPr lang="en-US" altLang="ko-KR" sz="8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gray">
          <a:xfrm>
            <a:off x="631573" y="132383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단일종목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단일세대 중심의 동호회만으로는 체육저변 확대에 한계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200" i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 rot="5400000">
            <a:off x="2509909" y="2970371"/>
            <a:ext cx="821930" cy="17418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9424" y="2476735"/>
            <a:ext cx="2104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동호인 연령별 비율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968" y="3465004"/>
            <a:ext cx="2104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동호인 성별 비율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1666" y="2060871"/>
            <a:ext cx="459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4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및 남성 위주의 폐쇄적인 생활체육 동호회</a:t>
            </a:r>
            <a:endParaRPr lang="en-US" altLang="ko-KR" sz="14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2453" y="2529206"/>
            <a:ext cx="2428059" cy="10187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중심의 편중된 회원</a:t>
            </a:r>
            <a:endParaRPr lang="en-US" altLang="ko-KR" sz="12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(76.7%)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활동이 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진행되고 있어 다연령 계층이 참여할 수 있는 공공성 미흡</a:t>
            </a:r>
            <a:endParaRPr lang="en-US" altLang="ko-KR" sz="1200" b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4" y="2572199"/>
            <a:ext cx="2001494" cy="8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1" y="3698550"/>
            <a:ext cx="1517723" cy="11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8" y="4931592"/>
            <a:ext cx="1713165" cy="11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00152" y="4655731"/>
            <a:ext cx="2104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동호인 참가 이점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***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2453" y="3651171"/>
            <a:ext cx="2428059" cy="1165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남성 중심의 일방적인 참여</a:t>
            </a:r>
            <a:endParaRPr lang="en-US" altLang="ko-KR" sz="12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남성 비율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(73%)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여성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(27%)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약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체육활동에 참여하는 여성의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7.4%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만이 동호회에 가입함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남성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20.3%).**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2453" y="4915196"/>
            <a:ext cx="2428059" cy="10187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 경기력을 가진 폐쇄적 구조</a:t>
            </a:r>
            <a:endParaRPr lang="en-US" altLang="ko-KR" sz="12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 경기력 중심의 구조로 인해 초보자 등 생활체육 초기 참여 활성화 저해</a:t>
            </a:r>
            <a:endParaRPr lang="en-US" altLang="ko-KR" sz="1200" b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639424" y="4931592"/>
            <a:ext cx="1778526" cy="202301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Freeform 4"/>
          <p:cNvSpPr>
            <a:spLocks/>
          </p:cNvSpPr>
          <p:nvPr/>
        </p:nvSpPr>
        <p:spPr bwMode="auto">
          <a:xfrm rot="5400000">
            <a:off x="2509909" y="4119440"/>
            <a:ext cx="821930" cy="17418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Freeform 4"/>
          <p:cNvSpPr>
            <a:spLocks/>
          </p:cNvSpPr>
          <p:nvPr/>
        </p:nvSpPr>
        <p:spPr bwMode="auto">
          <a:xfrm rot="5400000">
            <a:off x="2509909" y="5308969"/>
            <a:ext cx="821930" cy="17418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Freeform 7"/>
          <p:cNvSpPr>
            <a:spLocks/>
          </p:cNvSpPr>
          <p:nvPr/>
        </p:nvSpPr>
        <p:spPr bwMode="gray">
          <a:xfrm>
            <a:off x="1641375" y="2727378"/>
            <a:ext cx="200361" cy="16791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Freeform 7"/>
          <p:cNvSpPr>
            <a:spLocks/>
          </p:cNvSpPr>
          <p:nvPr/>
        </p:nvSpPr>
        <p:spPr bwMode="gray">
          <a:xfrm>
            <a:off x="1895775" y="3856974"/>
            <a:ext cx="200361" cy="16791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>
            <a:off x="2312160" y="4885367"/>
            <a:ext cx="200361" cy="16791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이등변 삼각형 58"/>
          <p:cNvSpPr/>
          <p:nvPr/>
        </p:nvSpPr>
        <p:spPr bwMode="auto">
          <a:xfrm flipV="1">
            <a:off x="6008024" y="3260977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이등변 삼각형 59"/>
          <p:cNvSpPr/>
          <p:nvPr/>
        </p:nvSpPr>
        <p:spPr bwMode="auto">
          <a:xfrm flipV="1">
            <a:off x="6008024" y="3851696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이등변 삼각형 60"/>
          <p:cNvSpPr/>
          <p:nvPr/>
        </p:nvSpPr>
        <p:spPr bwMode="auto">
          <a:xfrm flipV="1">
            <a:off x="6008024" y="4450506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2" name="직선 화살표 연결선 61"/>
          <p:cNvCxnSpPr>
            <a:stCxn id="46" idx="3"/>
            <a:endCxn id="59" idx="2"/>
          </p:cNvCxnSpPr>
          <p:nvPr/>
        </p:nvCxnSpPr>
        <p:spPr bwMode="auto">
          <a:xfrm>
            <a:off x="5480512" y="3038578"/>
            <a:ext cx="527512" cy="2223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직선 화살표 연결선 62"/>
          <p:cNvCxnSpPr>
            <a:stCxn id="51" idx="3"/>
            <a:endCxn id="60" idx="1"/>
          </p:cNvCxnSpPr>
          <p:nvPr/>
        </p:nvCxnSpPr>
        <p:spPr bwMode="auto">
          <a:xfrm flipV="1">
            <a:off x="5480512" y="3916244"/>
            <a:ext cx="568690" cy="31755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직선 화살표 연결선 63"/>
          <p:cNvCxnSpPr>
            <a:stCxn id="52" idx="3"/>
            <a:endCxn id="66" idx="3"/>
          </p:cNvCxnSpPr>
          <p:nvPr/>
        </p:nvCxnSpPr>
        <p:spPr bwMode="auto">
          <a:xfrm flipV="1">
            <a:off x="5480512" y="5057409"/>
            <a:ext cx="609868" cy="3671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직선 화살표 연결선 64"/>
          <p:cNvCxnSpPr>
            <a:endCxn id="60" idx="1"/>
          </p:cNvCxnSpPr>
          <p:nvPr/>
        </p:nvCxnSpPr>
        <p:spPr bwMode="auto">
          <a:xfrm>
            <a:off x="5480512" y="3057461"/>
            <a:ext cx="568690" cy="8587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이등변 삼각형 65"/>
          <p:cNvSpPr/>
          <p:nvPr/>
        </p:nvSpPr>
        <p:spPr bwMode="auto">
          <a:xfrm flipV="1">
            <a:off x="6008024" y="5057409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7" name="직선 화살표 연결선 66"/>
          <p:cNvCxnSpPr/>
          <p:nvPr/>
        </p:nvCxnSpPr>
        <p:spPr bwMode="auto">
          <a:xfrm>
            <a:off x="5480512" y="3057461"/>
            <a:ext cx="625334" cy="203786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직선 화살표 연결선 67"/>
          <p:cNvCxnSpPr>
            <a:endCxn id="66" idx="1"/>
          </p:cNvCxnSpPr>
          <p:nvPr/>
        </p:nvCxnSpPr>
        <p:spPr bwMode="auto">
          <a:xfrm flipV="1">
            <a:off x="5423868" y="5121957"/>
            <a:ext cx="625334" cy="6743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직선 화살표 연결선 68"/>
          <p:cNvCxnSpPr>
            <a:endCxn id="66" idx="2"/>
          </p:cNvCxnSpPr>
          <p:nvPr/>
        </p:nvCxnSpPr>
        <p:spPr bwMode="auto">
          <a:xfrm>
            <a:off x="5480512" y="4264666"/>
            <a:ext cx="527512" cy="79274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697355" y="5567738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현재의 동호회 구조로는 가족단위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신규회원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소외계층이 참여를 통한 생활체육의 활성화에 한계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봉착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1" name="직선 화살표 연결선 70"/>
          <p:cNvCxnSpPr/>
          <p:nvPr/>
        </p:nvCxnSpPr>
        <p:spPr bwMode="auto">
          <a:xfrm>
            <a:off x="7622764" y="2964363"/>
            <a:ext cx="16117" cy="261271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grpSp>
        <p:nvGrpSpPr>
          <p:cNvPr id="72" name="그룹 71"/>
          <p:cNvGrpSpPr/>
          <p:nvPr/>
        </p:nvGrpSpPr>
        <p:grpSpPr>
          <a:xfrm>
            <a:off x="6280692" y="3100532"/>
            <a:ext cx="2816397" cy="2217600"/>
            <a:chOff x="6280692" y="3228340"/>
            <a:chExt cx="2816397" cy="2265975"/>
          </a:xfrm>
        </p:grpSpPr>
        <p:sp>
          <p:nvSpPr>
            <p:cNvPr id="73" name="TextBox 72"/>
            <p:cNvSpPr txBox="1"/>
            <p:nvPr/>
          </p:nvSpPr>
          <p:spPr>
            <a:xfrm>
              <a:off x="6280692" y="3819059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남성 중심의 일방적인 참여로 인해 친구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 단위의 참여가 어려움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80692" y="4417869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동일 경기력 수준의 구조로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스포츠를 배우려는 사람들의 접근성이 매우 떨어짐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80692" y="5008588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또한 소외계층이나 지역주민을 위한 스포츠 참여 기회도 보장하기 어려움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80692" y="3228340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동호회는 성인 중심의 편중된 회원 구조로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유소년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노인 등의 참여가 어려움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동호회 한계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260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631573" y="132383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출산율 저하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학교운동부 기피 등으로 인해 체육 우수인재 발굴 기회 한계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200" i="1" spc="-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8504" y="1916855"/>
            <a:ext cx="8928546" cy="4176441"/>
          </a:xfrm>
          <a:prstGeom prst="roundRect">
            <a:avLst>
              <a:gd name="adj" fmla="val 1908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8" y="1994912"/>
            <a:ext cx="45948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운동부 팀 수</a:t>
            </a:r>
            <a:endParaRPr lang="en-US" altLang="ko-KR" sz="13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/>
          </p:nvPr>
        </p:nvGraphicFramePr>
        <p:xfrm>
          <a:off x="704528" y="2349499"/>
          <a:ext cx="423479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9796" y="2349500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단위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팀 수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8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87290" y="2611215"/>
            <a:ext cx="4049446" cy="334995"/>
            <a:chOff x="587290" y="2661851"/>
            <a:chExt cx="4318980" cy="334995"/>
          </a:xfrm>
        </p:grpSpPr>
        <p:cxnSp>
          <p:nvCxnSpPr>
            <p:cNvPr id="12" name="직선 연결선 11"/>
            <p:cNvCxnSpPr/>
            <p:nvPr/>
          </p:nvCxnSpPr>
          <p:spPr bwMode="auto">
            <a:xfrm>
              <a:off x="587290" y="2996846"/>
              <a:ext cx="431898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직선 연결선 12"/>
            <p:cNvCxnSpPr/>
            <p:nvPr/>
          </p:nvCxnSpPr>
          <p:spPr bwMode="auto">
            <a:xfrm>
              <a:off x="587290" y="2661851"/>
              <a:ext cx="431898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4675601" y="2514162"/>
            <a:ext cx="9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4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20%</a:t>
            </a:r>
            <a:br>
              <a:rPr lang="en-US" altLang="ko-KR" sz="14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</a:t>
            </a:r>
            <a:r>
              <a:rPr lang="ko-KR" altLang="en-US" sz="1400" i="1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</a:t>
            </a:r>
            <a:endParaRPr lang="en-US" altLang="ko-KR" sz="1400" i="1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오른쪽 중괄호 14"/>
          <p:cNvSpPr/>
          <p:nvPr/>
        </p:nvSpPr>
        <p:spPr bwMode="auto">
          <a:xfrm>
            <a:off x="4645681" y="2617077"/>
            <a:ext cx="288000" cy="358609"/>
          </a:xfrm>
          <a:prstGeom prst="rightBrace">
            <a:avLst>
              <a:gd name="adj1" fmla="val 8333"/>
              <a:gd name="adj2" fmla="val 49923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149" y="4784880"/>
            <a:ext cx="3948982" cy="116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4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기존의 체육 우수인재 발굴 시스템 문제점 발생 </a:t>
            </a:r>
            <a:endParaRPr lang="en-US" altLang="ko-KR" sz="14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출산율 저하 및 학교 운동부 기피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지방체육교육 불균등에 따른 우수인재 발굴 양성 기회가 줄어들고 있음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또한 이에 대한 결과로 </a:t>
            </a:r>
            <a:r>
              <a:rPr lang="ko-KR" altLang="en-US" sz="1200" b="0" spc="-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초중고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각급 학교 운동부의 </a:t>
            </a:r>
            <a:r>
              <a:rPr lang="ko-KR" altLang="en-US" sz="1200" b="0" spc="-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팀수가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점차 감소하고 있는 추세임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200" b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770987" y="1988840"/>
            <a:ext cx="3471765" cy="276999"/>
            <a:chOff x="2581591" y="2708920"/>
            <a:chExt cx="3405600" cy="276999"/>
          </a:xfrm>
        </p:grpSpPr>
        <p:cxnSp>
          <p:nvCxnSpPr>
            <p:cNvPr id="18" name="직선 연결선 17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753210" y="2708920"/>
              <a:ext cx="3233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우수인재 발굴 경로 다변화 필요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76477" y="2924944"/>
            <a:ext cx="333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지역의 경우 학생수 감소 등으로 인해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운동부 구성이 쉽지 않음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단체 종목의 경우 팀 구성에 더 큰 문제 발생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2592" y="3615407"/>
            <a:ext cx="340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우수한 대회성적을 위해 학업을 포기하고 운동에만 집중하는 형태가 아닌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공부하는 운동선수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양성 방안이 필요함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73079" y="2420888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학교운동부의 단일한 선수공급체계만으로는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체육우수인재 발굴에 한계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존재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5921472" y="4653136"/>
            <a:ext cx="3239914" cy="12602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177800" indent="-177800" algn="ct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공부하는 운동선수 양성 및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선수자원 저변확대 및 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다변화 필요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r>
              <a:rPr lang="en-US" altLang="ko-KR" sz="20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" name="아래쪽 화살표 24"/>
          <p:cNvSpPr/>
          <p:nvPr/>
        </p:nvSpPr>
        <p:spPr bwMode="auto">
          <a:xfrm>
            <a:off x="6994082" y="4268830"/>
            <a:ext cx="1249240" cy="38430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5843629" y="4653136"/>
            <a:ext cx="3454119" cy="1302817"/>
          </a:xfrm>
          <a:prstGeom prst="rect">
            <a:avLst/>
          </a:prstGeom>
          <a:noFill/>
          <a:ln w="12700" algn="ctr">
            <a:solidFill>
              <a:srgbClr val="C00000"/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marL="1433513" eaLnBrk="0" hangingPunct="0">
              <a:defRPr/>
            </a:pPr>
            <a:endParaRPr lang="ko-KR" altLang="ko-KR" sz="7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이등변 삼각형 27"/>
          <p:cNvSpPr/>
          <p:nvPr/>
        </p:nvSpPr>
        <p:spPr bwMode="auto">
          <a:xfrm flipV="1">
            <a:off x="5745088" y="3140968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이등변 삼각형 28"/>
          <p:cNvSpPr/>
          <p:nvPr/>
        </p:nvSpPr>
        <p:spPr bwMode="auto">
          <a:xfrm flipV="1">
            <a:off x="5745088" y="3875967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엘리트육성 한계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390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631573" y="148478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기존 스포츠시스템만으로는 스포츠의 긍정적 </a:t>
            </a:r>
            <a:endParaRPr lang="en-US" altLang="ko-KR" sz="2200" i="1" spc="-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기능을 적극적으로 확산시키기 어려운 상황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엘리트육성 한계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06530" y="2299429"/>
            <a:ext cx="9110669" cy="3933147"/>
            <a:chOff x="505438" y="2312876"/>
            <a:chExt cx="9110669" cy="3933147"/>
          </a:xfrm>
        </p:grpSpPr>
        <p:sp>
          <p:nvSpPr>
            <p:cNvPr id="30" name="직사각형 29"/>
            <p:cNvSpPr/>
            <p:nvPr/>
          </p:nvSpPr>
          <p:spPr bwMode="auto">
            <a:xfrm>
              <a:off x="580042" y="5385449"/>
              <a:ext cx="1499673" cy="203211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200" b="1" spc="-5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POINT</a:t>
              </a:r>
              <a:endParaRPr kumimoji="1" lang="en-US" altLang="ko-KR" sz="1200" b="1" spc="-5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740531" y="3946503"/>
              <a:ext cx="3708413" cy="133154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79413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학교와 생활체육동호회</a:t>
              </a:r>
              <a:r>
                <a:rPr kumimoji="1"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1"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사설스포츠기관만을 중심으로 한 스포츠 활동에 한계</a:t>
              </a:r>
              <a:endParaRPr kumimoji="1"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79413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특히 생활체육동호회는 연령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한정적</a:t>
              </a:r>
              <a:endParaRPr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79413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청소년의 활발한 스포츠 참여를 통한 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우수자원 확보 및 선수연계고리 미흡 </a:t>
              </a:r>
              <a:endParaRPr kumimoji="1"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505438" y="2312876"/>
              <a:ext cx="4191303" cy="158417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kumimoji="1" lang="en-US" altLang="ko-KR" sz="1400" b="1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1" lang="ko-KR" altLang="en-US" sz="1400" b="1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스포츠를 둘러싼 현재의 상황</a:t>
              </a:r>
              <a:r>
                <a:rPr kumimoji="1" lang="en-US" altLang="ko-KR" sz="1400" b="1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kumimoji="1" lang="ko-KR" altLang="en-US" sz="2000" b="1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국민 운동부족</a:t>
              </a:r>
              <a:endParaRPr lang="en-US" altLang="ko-KR" sz="2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세대간 단절된 체육활동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엘리트자원 확보 애로</a:t>
              </a:r>
              <a:endParaRPr kumimoji="1" lang="en-US" altLang="ko-KR" sz="20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5198207" y="2312876"/>
              <a:ext cx="4191303" cy="158417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kumimoji="1" lang="en-US" altLang="ko-KR" sz="1400" b="1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1" lang="ko-KR" altLang="en-US" sz="1400" b="1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현재 주요 사회문제</a:t>
              </a:r>
              <a:r>
                <a:rPr kumimoji="1" lang="en-US" altLang="ko-KR" sz="1400" b="1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kumimoji="1" lang="ko-KR" altLang="en-US" sz="2000" b="1" spc="-1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저출산</a:t>
              </a:r>
              <a:r>
                <a:rPr lang="en-US" altLang="ko-KR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고령화 사회 진입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가족연대약화</a:t>
              </a:r>
              <a:r>
                <a:rPr lang="en-US" altLang="ko-KR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세대간 불화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약해진 공동체 의식</a:t>
              </a:r>
              <a:endParaRPr kumimoji="1" lang="en-US" altLang="ko-KR" sz="20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5272811" y="5385449"/>
              <a:ext cx="1499673" cy="203211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200" b="1" spc="-5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POINT</a:t>
              </a:r>
              <a:endParaRPr kumimoji="1" lang="en-US" altLang="ko-KR" sz="1200" b="1" spc="-5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5433301" y="3946503"/>
              <a:ext cx="3574162" cy="133154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79413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어린아이들의 사회성 저하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타인과의 커뮤니케이션 기회 제약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379413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고령자의 의료비 증대에 따른 문제 발생</a:t>
              </a:r>
              <a:endParaRPr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79413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지역에 있어서 인간관계가 희박해짐에 따라 다양한 문제 야기</a:t>
              </a:r>
              <a:endParaRPr kumimoji="1"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4508" y="5661248"/>
              <a:ext cx="4319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누구나 시간과 장소에 </a:t>
              </a:r>
              <a:r>
                <a:rPr lang="ko-KR" altLang="en-US" sz="1600" spc="-100" dirty="0" err="1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구애받지</a:t>
              </a: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않고 스포츠를 즐길 수 있는 참여의 장을 어떻게 마련할 것인가</a:t>
              </a:r>
              <a:r>
                <a:rPr lang="en-US" altLang="ko-KR" sz="1600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  <a:endParaRPr lang="en-US" altLang="ko-KR" sz="16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5924" y="5661248"/>
              <a:ext cx="4520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지역주민의 교류의 장이 되고 청소년이 건강하게 </a:t>
              </a:r>
              <a:r>
                <a:rPr lang="en-US" altLang="ko-KR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성장할 수 있는 기능을 어떻게 활성화 시킬 것인가</a:t>
              </a:r>
              <a:r>
                <a:rPr lang="en-US" altLang="ko-KR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309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631573" y="148478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우리나라 스포츠가 나아가야 할 다음 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STEP</a:t>
            </a: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200" i="1" spc="-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스포츠 발전방향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76536" y="2168860"/>
            <a:ext cx="8343900" cy="2556000"/>
            <a:chOff x="704528" y="3212976"/>
            <a:chExt cx="8343900" cy="2638425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704528" y="3598739"/>
              <a:ext cx="8343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926778" y="3212976"/>
              <a:ext cx="3375025" cy="779463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특정종목</a:t>
              </a:r>
              <a: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연령대만이 참여 가능한</a:t>
              </a:r>
              <a: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스포츠 환경</a:t>
              </a:r>
              <a:endParaRPr lang="ko-KR" altLang="en-US" sz="1400" b="0" kern="0" spc="-100" dirty="0"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319391" y="3212976"/>
              <a:ext cx="3375025" cy="779463"/>
            </a:xfrm>
            <a:prstGeom prst="chevron">
              <a:avLst>
                <a:gd name="adj" fmla="val 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여러 세대가 함께 다양한 종목에서 흥미에 맞춰 프로그램 선택 가능</a:t>
              </a:r>
              <a:endParaRPr lang="ko-KR" altLang="en-US" sz="16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V="1">
              <a:off x="704528" y="4527426"/>
              <a:ext cx="8343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926778" y="4141664"/>
              <a:ext cx="3375025" cy="779462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공급자 중심의 일방적</a:t>
              </a:r>
              <a: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체육서비스 제공</a:t>
              </a:r>
              <a:endParaRPr lang="ko-KR" altLang="en-US" sz="1400" b="0" kern="0" spc="-1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319391" y="4141664"/>
              <a:ext cx="3375025" cy="779462"/>
            </a:xfrm>
            <a:prstGeom prst="chevron">
              <a:avLst>
                <a:gd name="adj" fmla="val 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참여자가 주체적으로 운영하며 서로간의 커뮤니케이션 확대</a:t>
              </a:r>
              <a:endParaRPr lang="ko-KR" altLang="en-US" sz="16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 flipV="1">
              <a:off x="704528" y="5456114"/>
              <a:ext cx="8343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926778" y="5070351"/>
              <a:ext cx="3375025" cy="781050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사설센터</a:t>
              </a:r>
              <a: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높은 회비</a:t>
              </a:r>
              <a: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  <a:t>), </a:t>
              </a: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생활체육동호회</a:t>
              </a:r>
              <a: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kern="0" spc="-100" dirty="0" smtClean="0">
                  <a:latin typeface="맑은 고딕" pitchFamily="50" charset="-127"/>
                  <a:ea typeface="맑은 고딕" pitchFamily="50" charset="-127"/>
                </a:rPr>
                <a:t>초보자 진입 애로</a:t>
              </a:r>
              <a:r>
                <a:rPr lang="en-US" altLang="ko-KR" sz="1600" kern="0" spc="-1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600" kern="0" spc="-1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319391" y="5070351"/>
              <a:ext cx="3375025" cy="781050"/>
            </a:xfrm>
            <a:prstGeom prst="chevron">
              <a:avLst>
                <a:gd name="adj" fmla="val 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쉽고 즐겁게 스포츠활동에 참여할 </a:t>
              </a:r>
              <a:r>
                <a:rPr lang="en-US" altLang="ko-KR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수 있는 환경 조성 </a:t>
              </a:r>
              <a:endParaRPr lang="ko-KR" altLang="en-US" sz="16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560566" y="3408239"/>
              <a:ext cx="496887" cy="387350"/>
            </a:xfrm>
            <a:prstGeom prst="roundRect">
              <a:avLst>
                <a:gd name="adj" fmla="val 11716"/>
              </a:avLst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36000" b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rPr>
                <a:t>수요자</a:t>
              </a:r>
              <a:endParaRPr kumimoji="0" lang="ko-KR" altLang="en-US" sz="130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4560566" y="4330576"/>
              <a:ext cx="496887" cy="387350"/>
            </a:xfrm>
            <a:prstGeom prst="roundRect">
              <a:avLst>
                <a:gd name="adj" fmla="val 11716"/>
              </a:avLst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36000" b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rPr>
                <a:t>자발성</a:t>
              </a:r>
              <a:endParaRPr kumimoji="0" lang="ko-KR" altLang="en-US" sz="130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560566" y="5262439"/>
              <a:ext cx="496887" cy="388937"/>
            </a:xfrm>
            <a:prstGeom prst="roundRect">
              <a:avLst>
                <a:gd name="adj" fmla="val 11716"/>
              </a:avLst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36000" b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rPr>
                <a:t>공공성</a:t>
              </a:r>
              <a:endParaRPr kumimoji="0" lang="ko-KR" altLang="en-US" sz="130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</p:grpSp>
      <p:sp>
        <p:nvSpPr>
          <p:cNvPr id="29" name="Freeform 4"/>
          <p:cNvSpPr>
            <a:spLocks/>
          </p:cNvSpPr>
          <p:nvPr/>
        </p:nvSpPr>
        <p:spPr bwMode="auto">
          <a:xfrm rot="10800000">
            <a:off x="1012294" y="5049180"/>
            <a:ext cx="7893429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4578" y="5422636"/>
            <a:ext cx="9100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각자의 관심과 흥미에 맞춰 스포츠를 즐길 수 있으며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지역주민의 교류의 장으로 활용되고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청소년이 건강하게 성장 할 수 있도록 도우며 활력이 넘치는 지역사회를 형성하는데 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기여하는 스포츠가 될 수 있는 환경 조성 필요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6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3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439" y="2502307"/>
            <a:ext cx="5494906" cy="377100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육성 방향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2704704" y="3041697"/>
            <a:ext cx="6481540" cy="27273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l" eaLnBrk="0" hangingPunct="0">
              <a:defRPr/>
            </a:pPr>
            <a:endParaRPr lang="ko-KR" altLang="en-US" sz="700" dirty="0">
              <a:solidFill>
                <a:prstClr val="black"/>
              </a:solidFill>
            </a:endParaRPr>
          </a:p>
        </p:txBody>
      </p:sp>
      <p:sp>
        <p:nvSpPr>
          <p:cNvPr id="8" name="AutoShape 71"/>
          <p:cNvSpPr>
            <a:spLocks noChangeArrowheads="1"/>
          </p:cNvSpPr>
          <p:nvPr/>
        </p:nvSpPr>
        <p:spPr bwMode="gray">
          <a:xfrm>
            <a:off x="2809460" y="3138218"/>
            <a:ext cx="4290802" cy="60666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marL="266700" algn="l" eaLnBrk="0" hangingPunct="0">
              <a:lnSpc>
                <a:spcPct val="110000"/>
              </a:lnSpc>
              <a:tabLst>
                <a:tab pos="271463" algn="l"/>
              </a:tabLst>
            </a:pPr>
            <a:r>
              <a:rPr lang="ko-KR" altLang="en-US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 본연의 모습을 회복하며 스포츠가 </a:t>
            </a:r>
            <a:r>
              <a:rPr lang="en-US" altLang="ko-KR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가진 긍정적 가치 확산</a:t>
            </a:r>
            <a:r>
              <a:rPr lang="en-US" altLang="ko-KR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500" i="1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448944" y="3842383"/>
            <a:ext cx="4501258" cy="1774927"/>
          </a:xfrm>
          <a:prstGeom prst="roundRect">
            <a:avLst>
              <a:gd name="adj" fmla="val 3861"/>
            </a:avLst>
          </a:prstGeom>
          <a:noFill/>
          <a:ln w="1270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lIns="36000" rIns="36000" anchor="ctr"/>
          <a:lstStyle/>
          <a:p>
            <a:pPr marL="85725" indent="-85725" algn="l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스포츠의 폐쇄상황을 해결할 수 있는</a:t>
            </a:r>
            <a:r>
              <a:rPr kumimoji="0" lang="en-US" altLang="ko-KR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!</a:t>
            </a:r>
          </a:p>
          <a:p>
            <a:pPr marL="85725" indent="-85725" algn="l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지역과 사회의 문제를 해결할 수 있는</a:t>
            </a:r>
            <a:r>
              <a:rPr kumimoji="0" lang="en-US" altLang="ko-KR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!</a:t>
            </a:r>
          </a:p>
          <a:p>
            <a:pPr marL="85725" indent="-85725" algn="l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기존 체제를 포함하여 지역스포츠 구조 자체를 변혁시킬 수 있는</a:t>
            </a:r>
            <a:r>
              <a:rPr kumimoji="0" lang="en-US" altLang="ko-KR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!</a:t>
            </a:r>
            <a:endParaRPr kumimoji="0" lang="en-US" altLang="ko-KR" sz="1600" i="1" kern="0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707" y="4047512"/>
            <a:ext cx="1418457" cy="1187946"/>
          </a:xfrm>
          <a:prstGeom prst="roundRect">
            <a:avLst>
              <a:gd name="adj" fmla="val 866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04528" y="136332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i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긍정적 가치를 확산시키고 누구나 손쉽게 스포츠에 참여할 수 </a:t>
            </a:r>
            <a:r>
              <a:rPr lang="en-US" altLang="ko-KR" sz="1800" i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i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800" i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있는 좋은 환경을 만들어주는 방향으로 스포츠클럽 육성 필요</a:t>
            </a:r>
            <a:r>
              <a:rPr lang="en-US" altLang="ko-KR" sz="1800" i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1800" i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2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28109" y="3383540"/>
            <a:ext cx="766000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kumimoji="0" lang="ko-KR" altLang="en-US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84548" y="3177816"/>
            <a:ext cx="8131736" cy="1259296"/>
            <a:chOff x="3005580" y="3177816"/>
            <a:chExt cx="3889672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3007252" y="3177816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3005580" y="4365112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설명자료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2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48" y="2434339"/>
            <a:ext cx="1009838" cy="3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_x137151440" descr="EMB00000cf809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940" y="2431509"/>
            <a:ext cx="936000" cy="27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61" y="2421937"/>
            <a:ext cx="885378" cy="2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 bwMode="auto">
          <a:xfrm>
            <a:off x="460833" y="2810390"/>
            <a:ext cx="2933542" cy="593621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청소년 스포츠클럽사업</a:t>
            </a: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(2004~2006</a:t>
            </a:r>
            <a:r>
              <a:rPr lang="en-US" altLang="ko-KR" sz="1500" kern="0" spc="-1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50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3484555" y="2810390"/>
            <a:ext cx="2933542" cy="593621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한국형스포츠클럽사업</a:t>
            </a: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(2006~2010</a:t>
            </a:r>
            <a:r>
              <a:rPr lang="en-US" altLang="ko-KR" sz="1500" kern="0" spc="-1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6520023" y="2810390"/>
            <a:ext cx="2933540" cy="593621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공공스포츠클럽육성사업</a:t>
            </a: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(2011~2012)</a:t>
            </a:r>
            <a:endParaRPr lang="en-US" altLang="ko-KR" sz="150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3439099" y="2810390"/>
            <a:ext cx="0" cy="306688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 flipH="1">
            <a:off x="6446561" y="2810390"/>
            <a:ext cx="11182" cy="306688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469166" y="4764351"/>
            <a:ext cx="2926161" cy="14729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216000" rIns="72000" anchor="t"/>
          <a:lstStyle/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청소년만을 대상으로 한 단일형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교실사업 형태로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단순 진행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 내 클럽의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자율이 아닌 시체육회의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타율적 운영한계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발생</a:t>
            </a:r>
          </a:p>
        </p:txBody>
      </p:sp>
      <p:cxnSp>
        <p:nvCxnSpPr>
          <p:cNvPr id="14" name="직선 화살표 연결선 13"/>
          <p:cNvCxnSpPr>
            <a:stCxn id="6" idx="2"/>
            <a:endCxn id="13" idx="0"/>
          </p:cNvCxnSpPr>
          <p:nvPr/>
        </p:nvCxnSpPr>
        <p:spPr bwMode="auto">
          <a:xfrm>
            <a:off x="1927604" y="3404011"/>
            <a:ext cx="4643" cy="1360340"/>
          </a:xfrm>
          <a:prstGeom prst="straightConnector1">
            <a:avLst/>
          </a:prstGeom>
          <a:noFill/>
          <a:ln w="3175">
            <a:solidFill>
              <a:srgbClr val="808080"/>
            </a:solidFill>
            <a:round/>
            <a:headEnd type="oval" w="med" len="med"/>
            <a:tailEnd type="stealth" w="lg" len="lg"/>
          </a:ln>
        </p:spPr>
      </p:cxnSp>
      <p:sp>
        <p:nvSpPr>
          <p:cNvPr id="15" name="직사각형 14"/>
          <p:cNvSpPr/>
          <p:nvPr/>
        </p:nvSpPr>
        <p:spPr>
          <a:xfrm>
            <a:off x="469166" y="3525871"/>
            <a:ext cx="2926161" cy="1056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rIns="72000" anchor="ctr"/>
          <a:lstStyle/>
          <a:p>
            <a:pPr marL="0" lvl="1" algn="ctr"/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운동경험 확대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훈련을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통해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 육성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AutoShape 39"/>
          <p:cNvSpPr>
            <a:spLocks noChangeArrowheads="1"/>
          </p:cNvSpPr>
          <p:nvPr/>
        </p:nvSpPr>
        <p:spPr bwMode="auto">
          <a:xfrm>
            <a:off x="3488351" y="4764351"/>
            <a:ext cx="2926161" cy="14729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216000" rIns="72000" anchor="t"/>
          <a:lstStyle/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아동 회원 모집 및 리그운영에 한계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발생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지자체의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협조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미흡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일회성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예산지원으로 지속성의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한계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6500614" y="4764351"/>
            <a:ext cx="2926161" cy="14729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216000" rIns="72000" anchor="t"/>
          <a:lstStyle/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중심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지원으로 기반 구축 미흡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지원에만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의존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법적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근거 부재로 자립 가능성미약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화살표 연결선 18"/>
          <p:cNvCxnSpPr>
            <a:stCxn id="7" idx="2"/>
            <a:endCxn id="16" idx="0"/>
          </p:cNvCxnSpPr>
          <p:nvPr/>
        </p:nvCxnSpPr>
        <p:spPr bwMode="auto">
          <a:xfrm>
            <a:off x="4951326" y="3404011"/>
            <a:ext cx="106" cy="1360340"/>
          </a:xfrm>
          <a:prstGeom prst="straightConnector1">
            <a:avLst/>
          </a:prstGeom>
          <a:noFill/>
          <a:ln w="3175">
            <a:solidFill>
              <a:srgbClr val="808080"/>
            </a:solidFill>
            <a:round/>
            <a:headEnd type="oval" w="med" len="med"/>
            <a:tailEnd type="stealth" w="lg" len="lg"/>
          </a:ln>
        </p:spPr>
      </p:cxnSp>
      <p:cxnSp>
        <p:nvCxnSpPr>
          <p:cNvPr id="21" name="직선 화살표 연결선 20"/>
          <p:cNvCxnSpPr>
            <a:stCxn id="9" idx="2"/>
            <a:endCxn id="18" idx="0"/>
          </p:cNvCxnSpPr>
          <p:nvPr/>
        </p:nvCxnSpPr>
        <p:spPr bwMode="auto">
          <a:xfrm flipH="1">
            <a:off x="7963695" y="3404011"/>
            <a:ext cx="23098" cy="1360340"/>
          </a:xfrm>
          <a:prstGeom prst="straightConnector1">
            <a:avLst/>
          </a:prstGeom>
          <a:noFill/>
          <a:ln w="3175">
            <a:solidFill>
              <a:srgbClr val="808080"/>
            </a:solidFill>
            <a:round/>
            <a:headEnd type="oval" w="med" len="med"/>
            <a:tailEnd type="stealth" w="lg" len="lg"/>
          </a:ln>
        </p:spPr>
      </p:cxnSp>
      <p:sp>
        <p:nvSpPr>
          <p:cNvPr id="22" name="직사각형 21"/>
          <p:cNvSpPr/>
          <p:nvPr/>
        </p:nvSpPr>
        <p:spPr>
          <a:xfrm>
            <a:off x="3476127" y="3525871"/>
            <a:ext cx="2926161" cy="1056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rIns="72000" anchor="ctr"/>
          <a:lstStyle/>
          <a:p>
            <a:pPr marL="0" lvl="1" algn="ctr"/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동호인 활용 및 열성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장 주축 운영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00613" y="3525871"/>
            <a:ext cx="2926161" cy="1056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rIns="72000" anchor="ctr"/>
          <a:lstStyle/>
          <a:p>
            <a:pPr marL="0" lvl="1" algn="ctr"/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이상의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다계층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운영 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 algn="ctr"/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전국 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여개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육성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gray">
          <a:xfrm>
            <a:off x="560512" y="1341437"/>
            <a:ext cx="882199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정부는 스포츠의 긍정적 가치를 확산시키고 스포츠와 친숙하게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지낼 수 있는 환경을 조성하기 위해 스포츠클럽 육성사업 진행 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정의 및 개요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추진 경과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407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정의 및 개요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추진 방향성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47446" y="3044991"/>
            <a:ext cx="8640514" cy="2730611"/>
            <a:chOff x="416496" y="3146163"/>
            <a:chExt cx="9145016" cy="2553261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416496" y="3146163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416496" y="3997250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416496" y="4848337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416496" y="5699424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 bwMode="auto">
          <a:xfrm>
            <a:off x="1015778" y="2521312"/>
            <a:ext cx="33511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30894" y="2312876"/>
            <a:ext cx="3336029" cy="1723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스포츠클럽 육성 정책</a:t>
            </a:r>
            <a:endParaRPr lang="ko-KR" altLang="en-US" sz="14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>
            <a:off x="5239332" y="2521312"/>
            <a:ext cx="33916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54630" y="2312875"/>
            <a:ext cx="3376346" cy="1723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 스포츠클럽 육성 정책</a:t>
            </a:r>
            <a:endParaRPr lang="ko-KR" altLang="en-US" sz="14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982554" y="2667380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폐</a:t>
            </a:r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쇄형</a:t>
            </a:r>
            <a: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기존 동호회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성인중심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단일종목 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221669" y="2667380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개방</a:t>
            </a:r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형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다계층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커뮤니티 기능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982554" y="3577583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개별 공급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요소 단위별 개별 지원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221669" y="3577583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통합 공급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프로그램 통합 지원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982554" y="4487787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정부 의존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사업별 예산 지원 방식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221669" y="4487787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자생력 강화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수익창출을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통해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재정자립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982554" y="5397991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전체 획일형</a:t>
            </a:r>
            <a: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동일인 규모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종목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221669" y="5397991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 맞춤형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지역기반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 특성별 차별화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gray">
          <a:xfrm>
            <a:off x="631573" y="1334982"/>
            <a:ext cx="8641900" cy="689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과거 스포츠클럽 육성 사업의 성과와 한계를 참고하여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새로운 형태의 스포츠클럽 육성 사업 실시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200" i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5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/>
          <p:cNvSpPr/>
          <p:nvPr/>
        </p:nvSpPr>
        <p:spPr bwMode="auto">
          <a:xfrm flipV="1">
            <a:off x="452500" y="692696"/>
            <a:ext cx="3600000" cy="4571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latinLnBrk="0"/>
            <a:endParaRPr lang="nl-BE" sz="150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112746" y="152636"/>
            <a:ext cx="214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0" kern="0" cap="all" spc="1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CONTENTS</a:t>
            </a:r>
            <a:endParaRPr kumimoji="0" lang="en-US" altLang="ko-KR" sz="2800" b="0" kern="0" cap="all" spc="1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4"/>
          <p:cNvSpPr/>
          <p:nvPr/>
        </p:nvSpPr>
        <p:spPr bwMode="auto">
          <a:xfrm>
            <a:off x="3817832" y="1556792"/>
            <a:ext cx="5411753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31" name="Rectangle 4"/>
          <p:cNvSpPr/>
          <p:nvPr/>
        </p:nvSpPr>
        <p:spPr bwMode="auto">
          <a:xfrm>
            <a:off x="461736" y="1556792"/>
            <a:ext cx="3600000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     스포츠클럽 정의 및 개요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461736" y="1556792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Ⅰ</a:t>
            </a:r>
            <a:endParaRPr lang="ko-KR" altLang="en-US" sz="2400" spc="-100" dirty="0">
              <a:solidFill>
                <a:prstClr val="white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3595" y="1714802"/>
            <a:ext cx="4782969" cy="34606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정부 육성 스포츠클럽의 발전과정을 돌아보고 </a:t>
            </a: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 공공스포츠클럽에 대한 공감대와 이해도 형성</a:t>
            </a:r>
            <a:endParaRPr kumimoji="0"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4"/>
          <p:cNvSpPr/>
          <p:nvPr/>
        </p:nvSpPr>
        <p:spPr bwMode="auto">
          <a:xfrm>
            <a:off x="4075280" y="3018938"/>
            <a:ext cx="5167849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35" name="Rectangle 4"/>
          <p:cNvSpPr/>
          <p:nvPr/>
        </p:nvSpPr>
        <p:spPr bwMode="auto">
          <a:xfrm>
            <a:off x="461736" y="3016218"/>
            <a:ext cx="3600000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 스포츠클럽 운영 모형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461736" y="3016218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Ⅲ</a:t>
            </a:r>
            <a:endParaRPr lang="ko-KR" altLang="en-US" sz="2400" spc="-100" dirty="0">
              <a:solidFill>
                <a:prstClr val="white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3595" y="3208764"/>
            <a:ext cx="478296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2020 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 모형</a:t>
            </a: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조직</a:t>
            </a: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</a:t>
            </a: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사무국</a:t>
            </a: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 등</a:t>
            </a: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</a:p>
        </p:txBody>
      </p:sp>
      <p:sp>
        <p:nvSpPr>
          <p:cNvPr id="46" name="Rectangle 4"/>
          <p:cNvSpPr/>
          <p:nvPr/>
        </p:nvSpPr>
        <p:spPr bwMode="auto">
          <a:xfrm>
            <a:off x="3817832" y="2276872"/>
            <a:ext cx="5411753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461736" y="2276872"/>
            <a:ext cx="3600000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     스포츠클럽 비전 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461736" y="2276872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spc="-100" dirty="0" smtClean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Ⅱ</a:t>
            </a:r>
            <a:endParaRPr lang="ko-KR" altLang="en-US" sz="2400" spc="-100" dirty="0">
              <a:solidFill>
                <a:prstClr val="white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3595" y="2469416"/>
            <a:ext cx="478296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스포츠클럽이 추구하는 가치</a:t>
            </a:r>
            <a:r>
              <a:rPr kumimoji="0" lang="ko-KR" altLang="en-US" sz="12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비전 소개</a:t>
            </a:r>
            <a:endParaRPr kumimoji="0" lang="en-US" altLang="ko-KR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3828755" y="5254423"/>
            <a:ext cx="5411753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17" name="Rectangle 4"/>
          <p:cNvSpPr/>
          <p:nvPr/>
        </p:nvSpPr>
        <p:spPr bwMode="auto">
          <a:xfrm>
            <a:off x="472659" y="5254423"/>
            <a:ext cx="3600000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2030 </a:t>
            </a: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스포츠비전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72659" y="5254423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spc="-100" dirty="0" smtClean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Ⅵ</a:t>
            </a:r>
            <a:endParaRPr lang="ko-KR" altLang="en-US" sz="2400" spc="-100" dirty="0">
              <a:solidFill>
                <a:prstClr val="white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518" y="5446968"/>
            <a:ext cx="478296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2030 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스포츠비전 설명</a:t>
            </a:r>
            <a:endParaRPr kumimoji="0"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4"/>
          <p:cNvSpPr/>
          <p:nvPr/>
        </p:nvSpPr>
        <p:spPr bwMode="auto">
          <a:xfrm>
            <a:off x="3828755" y="4537062"/>
            <a:ext cx="5411753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1" name="Rectangle 4"/>
          <p:cNvSpPr/>
          <p:nvPr/>
        </p:nvSpPr>
        <p:spPr bwMode="auto">
          <a:xfrm>
            <a:off x="472659" y="4537062"/>
            <a:ext cx="3600000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스포츠클럽 지원체계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72659" y="4537062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spc="-100" dirty="0" smtClean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Ⅴ</a:t>
            </a:r>
            <a:endParaRPr lang="ko-KR" altLang="en-US" sz="2400" spc="-100" dirty="0">
              <a:solidFill>
                <a:prstClr val="white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4518" y="4729606"/>
            <a:ext cx="478296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 활성화를 위한 지원체계 소개</a:t>
            </a:r>
            <a:endParaRPr kumimoji="0" lang="en-US" altLang="ko-KR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Rectangle 4"/>
          <p:cNvSpPr/>
          <p:nvPr/>
        </p:nvSpPr>
        <p:spPr bwMode="auto">
          <a:xfrm>
            <a:off x="3831376" y="836712"/>
            <a:ext cx="5411753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6" name="Rectangle 4"/>
          <p:cNvSpPr/>
          <p:nvPr/>
        </p:nvSpPr>
        <p:spPr bwMode="auto">
          <a:xfrm>
            <a:off x="475280" y="836712"/>
            <a:ext cx="3600000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     스포츠클럽의</a:t>
            </a:r>
            <a:r>
              <a:rPr kumimoji="0" lang="en-US" altLang="ko-KR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 </a:t>
            </a: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필요성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475280" y="836712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spc="-100" dirty="0" smtClean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0</a:t>
            </a:r>
            <a:endParaRPr lang="ko-KR" altLang="en-US" sz="2400" spc="-100" dirty="0">
              <a:solidFill>
                <a:prstClr val="white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139" y="936922"/>
            <a:ext cx="478296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스포츠의 최근 </a:t>
            </a:r>
            <a:r>
              <a:rPr kumimoji="0" lang="ko-KR" altLang="en-US" sz="12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트렌드를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돌아보고 현재 대한민국 체육에 있어 스포츠클럽 육성 필요성에 대한 이해도 형성</a:t>
            </a:r>
            <a:endParaRPr kumimoji="0"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Rectangle 4"/>
          <p:cNvSpPr/>
          <p:nvPr/>
        </p:nvSpPr>
        <p:spPr bwMode="auto">
          <a:xfrm>
            <a:off x="3808534" y="5970106"/>
            <a:ext cx="5411753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40" name="Rectangle 4"/>
          <p:cNvSpPr/>
          <p:nvPr/>
        </p:nvSpPr>
        <p:spPr bwMode="auto">
          <a:xfrm>
            <a:off x="488904" y="5970106"/>
            <a:ext cx="3563596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         스포츠클럽 육성 현황 및 공모 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488544" y="5970106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smtClean="0">
                <a:solidFill>
                  <a:schemeClr val="bg1"/>
                </a:solidFill>
              </a:rPr>
              <a:t>Ⅶ</a:t>
            </a:r>
            <a:endParaRPr lang="ko-KR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2920" y="6129300"/>
            <a:ext cx="478296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2020 </a:t>
            </a: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공모사업 참가자격 및 지원 내용 등 소개 </a:t>
            </a:r>
            <a:endParaRPr kumimoji="0" lang="en-US" altLang="ko-KR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Rectangle 4"/>
          <p:cNvSpPr/>
          <p:nvPr/>
        </p:nvSpPr>
        <p:spPr bwMode="auto">
          <a:xfrm>
            <a:off x="3808596" y="3753036"/>
            <a:ext cx="5411753" cy="662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44" name="Rectangle 4"/>
          <p:cNvSpPr/>
          <p:nvPr/>
        </p:nvSpPr>
        <p:spPr bwMode="auto">
          <a:xfrm>
            <a:off x="452500" y="3753036"/>
            <a:ext cx="3600000" cy="662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rPr>
              <a:t>스포츠클럽 시설확보</a:t>
            </a:r>
            <a:endParaRPr kumimoji="0" lang="en-US" altLang="ko-KR" sz="1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452500" y="3753036"/>
            <a:ext cx="360000" cy="66209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2400" spc="-100" dirty="0" smtClean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Ⅳ</a:t>
            </a:r>
            <a:endParaRPr lang="ko-KR" altLang="en-US" sz="2400" spc="-100" dirty="0">
              <a:solidFill>
                <a:prstClr val="white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74359" y="3945580"/>
            <a:ext cx="478296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종목별 시설확보와 클럽하우스 소개</a:t>
            </a:r>
            <a:endParaRPr kumimoji="0" lang="en-US" altLang="ko-KR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정의 및 개요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정의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49446" y="1232756"/>
            <a:ext cx="2127290" cy="50405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ko-KR" altLang="en-US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스포츠클럽이란</a:t>
            </a:r>
            <a:r>
              <a:rPr lang="en-US" altLang="ko-KR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?</a:t>
            </a:r>
            <a:endParaRPr lang="ko-KR" altLang="en-US" sz="2000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49446" y="1952836"/>
            <a:ext cx="1623234" cy="576063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일반적 정의 </a:t>
            </a:r>
            <a:endParaRPr lang="ko-KR" altLang="en-US" sz="12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88704" y="1952837"/>
            <a:ext cx="7344816" cy="576061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 err="1" smtClean="0">
                <a:latin typeface="맑은 고딕" pitchFamily="50" charset="-127"/>
                <a:ea typeface="맑은 고딕" pitchFamily="50" charset="-127"/>
              </a:rPr>
              <a:t>스포츠계에서</a:t>
            </a:r>
            <a:r>
              <a:rPr lang="ko-KR" altLang="en-US" sz="1400" kern="0" spc="-50" dirty="0" smtClean="0">
                <a:latin typeface="맑은 고딕" pitchFamily="50" charset="-127"/>
                <a:ea typeface="맑은 고딕" pitchFamily="50" charset="-127"/>
              </a:rPr>
              <a:t> 하나의 종목 또는 그 이상의 종목을 하기 위해 자발적으로 형성된 임의의 집단</a:t>
            </a:r>
            <a:endParaRPr lang="ko-KR" altLang="en-US" sz="1400" kern="0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52500" y="2708920"/>
            <a:ext cx="1623234" cy="576064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법적근거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88704" y="2708920"/>
            <a:ext cx="7344816" cy="576064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생활체육진흥법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조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회원의 정기적인 체육활동을 위하여 비영리 목적으로 운영되는 법인 또는 단체 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2500" y="3609020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통용방식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288704" y="3573016"/>
            <a:ext cx="7344816" cy="2700300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‘스포츠클럽’에 대해 아래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가지의 개념이 상황에 따라 혼용되어 사용되는 경향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① 스포츠 활동을 위한 사적 모임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스포츠 동호회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② 일정한 대가를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지불받고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스포츠 교습을 업으로 영위하는 자와 그로부터 스포츠 강습을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받는 자의 집합 또는 그의 사업장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민간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시장형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스포츠클럽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③ 지역의 생활체육 활성화를 위해 문화체육관광부로부터 사업비를 지원받아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기초지방자치단체 단위로 운영되는 비영리법인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공공스포츠클럽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체육활동에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취미를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가진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같은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학교의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학생으로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구성되어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학교가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운영하는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학교스포츠클럽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학교스포츠클럽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정의 및 개요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정의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49446" y="1952837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일반적 정의 </a:t>
            </a:r>
            <a:endParaRPr lang="ko-KR" altLang="en-US" sz="12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88704" y="1952838"/>
            <a:ext cx="7344816" cy="468052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스포츠를 공통의 취미나 관심사로 가지고 있는 사람들이 모여서 만든 단체나 모임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나무위키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52500" y="2636912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법적근거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88704" y="2636912"/>
            <a:ext cx="7344816" cy="468052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국민체육진흥법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조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체육동호인조직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)&gt;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같은 생활체육 활동에 지속적으로 참여하는 자의 모임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2500" y="3284984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특성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288704" y="3284984"/>
            <a:ext cx="7344816" cy="468052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국민체육진흥법에 정의되어 있으나 법적 실효성 미약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9446" y="1232756"/>
            <a:ext cx="2127290" cy="46805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1) </a:t>
            </a:r>
            <a:r>
              <a:rPr lang="ko-KR" altLang="en-US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스포츠 동호회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100572" y="4041068"/>
            <a:ext cx="7812868" cy="216024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18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8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체육동호인조직</a:t>
            </a:r>
            <a:r>
              <a:rPr kumimoji="1" lang="en-US" altLang="ko-KR" sz="18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8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에 관한 법률 규정</a:t>
            </a:r>
            <a:endParaRPr kumimoji="1" lang="en-US" altLang="ko-KR" sz="1800" b="1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생활체육진흥법 제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체육동호인조직의 육성 및 지원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 &gt; </a:t>
            </a:r>
          </a:p>
          <a:p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①지방자치단체는 그 지역주민의 생활체육 활동을 위하여 체육동호인조직의 육성에 필요한 시책을 마련할 </a:t>
            </a:r>
            <a:endParaRPr lang="en-US" altLang="ko-KR" sz="12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수 있다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② 국가 및 지방자치단체는 예산의 범위에서 체육동호인조직의 육성에 필요한 경비의 일부를 지원할 수 있다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국민체육진흥법 제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직장 체육의 진흥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 &gt;</a:t>
            </a:r>
          </a:p>
          <a:p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생략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② 직장의 장은 대통령령으로 정하는 바에 따라 체육동호인조직과 체육진흥관리위원회를 설치하는 등 직장인의 </a:t>
            </a:r>
            <a:endParaRPr lang="en-US" altLang="ko-KR" sz="12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체력 증진과 체육 활동 육성에 필요한 조치를 마련하여야 한다</a:t>
            </a:r>
            <a:r>
              <a:rPr lang="en-US" altLang="ko-KR" sz="1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kumimoji="1" lang="en-US" altLang="ko-KR" sz="1800" b="1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정의 및 개요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정의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49446" y="1736812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이해하기 </a:t>
            </a:r>
            <a:endParaRPr lang="en-US" altLang="ko-KR" sz="1400" kern="0" spc="-5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쉬운 의미</a:t>
            </a:r>
            <a:endParaRPr lang="ko-KR" altLang="en-US" sz="14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88704" y="1736813"/>
            <a:ext cx="7344816" cy="468052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스포츠학원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52500" y="2420887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예시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88704" y="2420887"/>
            <a:ext cx="7344816" cy="468052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ㅇㅇㅇ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축구교실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□□□ 수영교실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△△△ 스포츠아카데미 등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2500" y="3068959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법적근거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288704" y="3068959"/>
            <a:ext cx="7344816" cy="1296145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민간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시장형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스포츠클럽 또는 스포츠 학원 등에 대한 법적 근거는 없으나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‘학원의 설립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운영 및 과외교습에 관한 법률’에서 ‘학원’의 정의에 ‘체육’을 포함시키는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내용으로 개정안</a:t>
            </a:r>
            <a:r>
              <a:rPr lang="ko-KR" altLang="en-US" sz="1400" baseline="30000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발의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(‘19.1.25,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김수민의원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* 개정안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통과시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스포츠 학원 설립자는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인적사항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교습과정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강사명단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교습비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등의 내용을 교육청에 신고・등록 의무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등록 결격사유에 해당하는 경우 영업 불가능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9446" y="1160748"/>
            <a:ext cx="3351426" cy="46805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defTabSz="762000">
              <a:spcBef>
                <a:spcPct val="35000"/>
              </a:spcBef>
              <a:buSzPct val="100000"/>
            </a:pPr>
            <a:r>
              <a:rPr lang="en-US" altLang="ko-KR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2) </a:t>
            </a:r>
            <a:r>
              <a:rPr lang="ko-KR" altLang="en-US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민간 </a:t>
            </a:r>
            <a:r>
              <a:rPr lang="ko-KR" altLang="en-US" sz="2000" i="1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시장형</a:t>
            </a:r>
            <a:r>
              <a:rPr lang="ko-KR" altLang="en-US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스포츠클럽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8504" y="4509119"/>
            <a:ext cx="3351426" cy="46805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defTabSz="762000">
              <a:spcBef>
                <a:spcPct val="35000"/>
              </a:spcBef>
              <a:buSzPct val="100000"/>
            </a:pPr>
            <a:r>
              <a:rPr lang="en-US" altLang="ko-KR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3) </a:t>
            </a:r>
            <a:r>
              <a:rPr lang="ko-KR" altLang="en-US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학교스포츠클럽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8504" y="5121189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일반적 의미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327762" y="5121190"/>
            <a:ext cx="7344816" cy="468052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교육부가 학생의 신체활동 증진 및 체육교과 활성화를 위해 방과후 활동의 일환으로 운영 중인 학생 중심 체육활동 모임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91558" y="5805264"/>
            <a:ext cx="1623234" cy="468052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법적근거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327762" y="5805264"/>
            <a:ext cx="7344816" cy="468052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학교체육진흥법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조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체육활동에 취미를 가진 같은 학교의 학생으로 구성되어 학교가 운영하는 스포츠클럽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88504" y="1232756"/>
            <a:ext cx="3351426" cy="46805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defTabSz="762000">
              <a:spcBef>
                <a:spcPct val="35000"/>
              </a:spcBef>
              <a:buSzPct val="100000"/>
            </a:pPr>
            <a:r>
              <a:rPr lang="en-US" altLang="ko-KR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4) </a:t>
            </a:r>
            <a:r>
              <a:rPr lang="ko-KR" altLang="en-US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공공스포츠클럽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88504" y="1844825"/>
            <a:ext cx="1623234" cy="684075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일반적 의미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27762" y="1844827"/>
            <a:ext cx="7344816" cy="684074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문화체육관광부가 지역 주민의 스포츠 활동 참여를 확대하기 위해 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년부터 추진해온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사업의 지원 대상이 되는 비영리법인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현재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89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개소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* 스포츠클럽육성법안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안민석의원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‘19.1.31)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에 따라 명칭 변경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국민스포츠클럽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추진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91558" y="2708920"/>
            <a:ext cx="1623234" cy="720080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법적근거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327762" y="2708920"/>
            <a:ext cx="7344816" cy="720080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공공스포츠클럽에 대한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법적정의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또는 지원근거는 없으나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Tx/>
              <a:buChar char="-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‘스포츠클럽 육성법’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제정안에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국가의 스포츠클럽 인증제도 운영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인증스포츠클럽에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대한 지원 근거 규정 등 포함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정의 및 개요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정의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88504" y="3753036"/>
            <a:ext cx="3351426" cy="46805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defTabSz="762000">
              <a:spcBef>
                <a:spcPct val="35000"/>
              </a:spcBef>
              <a:buSzPct val="100000"/>
            </a:pPr>
            <a:r>
              <a:rPr lang="en-US" altLang="ko-KR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5) </a:t>
            </a:r>
            <a:r>
              <a:rPr lang="ko-KR" altLang="en-US" sz="20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기타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8504" y="4365105"/>
            <a:ext cx="1623234" cy="396043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학교운동부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327762" y="4365107"/>
            <a:ext cx="7344816" cy="396041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선수로 구성된 학교 내 운동부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학교체육진흥법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조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324708" y="4941171"/>
            <a:ext cx="7344816" cy="396041"/>
          </a:xfrm>
          <a:prstGeom prst="chevron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선수로 구성된 직장 운동부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국민체육진흥법 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5450" y="4941169"/>
            <a:ext cx="1623234" cy="396043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8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직장운동부</a:t>
            </a:r>
            <a:endParaRPr lang="ko-KR" altLang="en-US" sz="18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536" y="5409220"/>
            <a:ext cx="6228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* 선수란 경기단체에 선수로 등록된 자를 말한다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국민체육진흥법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특징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06758" y="2420888"/>
            <a:ext cx="6482108" cy="984530"/>
          </a:xfrm>
          <a:prstGeom prst="roundRect">
            <a:avLst>
              <a:gd name="adj" fmla="val 1039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806757" y="2420888"/>
            <a:ext cx="1242690" cy="984530"/>
            <a:chOff x="449" y="2117"/>
            <a:chExt cx="302" cy="914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449" y="2117"/>
              <a:ext cx="181" cy="914"/>
            </a:xfrm>
            <a:prstGeom prst="roundRect">
              <a:avLst>
                <a:gd name="adj" fmla="val 19637"/>
              </a:avLst>
            </a:prstGeom>
            <a:solidFill>
              <a:srgbClr val="018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538" y="2117"/>
              <a:ext cx="213" cy="914"/>
            </a:xfrm>
            <a:prstGeom prst="roundRect">
              <a:avLst>
                <a:gd name="adj" fmla="val 0"/>
              </a:avLst>
            </a:prstGeom>
            <a:solidFill>
              <a:srgbClr val="018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025250" y="2571338"/>
            <a:ext cx="4961480" cy="5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180975" indent="-952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참여자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중심이 되어 스포츠클럽을 이끌어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나가는 </a:t>
            </a:r>
            <a:r>
              <a:rPr kumimoji="0" lang="ko-KR" altLang="en-US" sz="1600" i="1" u="sng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회원중심 클럽</a:t>
            </a:r>
            <a:endParaRPr kumimoji="0" lang="en-US" altLang="ko-KR" sz="1600" i="1" u="sng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975650" y="2420888"/>
            <a:ext cx="129606" cy="984530"/>
          </a:xfrm>
          <a:prstGeom prst="roundRect">
            <a:avLst>
              <a:gd name="adj" fmla="val 0"/>
            </a:avLst>
          </a:prstGeom>
          <a:solidFill>
            <a:srgbClr val="0183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ea typeface="가는각진제목체"/>
              <a:cs typeface="가는각진제목체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776536" y="2526435"/>
            <a:ext cx="13311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회원중심클럽</a:t>
            </a:r>
            <a:endParaRPr lang="ko-KR" altLang="en-US" sz="22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806758" y="3651706"/>
            <a:ext cx="6482108" cy="984530"/>
          </a:xfrm>
          <a:prstGeom prst="roundRect">
            <a:avLst>
              <a:gd name="adj" fmla="val 1039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806757" y="3651706"/>
            <a:ext cx="1242690" cy="984530"/>
            <a:chOff x="449" y="2117"/>
            <a:chExt cx="302" cy="914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49" y="2117"/>
              <a:ext cx="181" cy="914"/>
            </a:xfrm>
            <a:prstGeom prst="roundRect">
              <a:avLst>
                <a:gd name="adj" fmla="val 19637"/>
              </a:avLst>
            </a:prstGeom>
            <a:solidFill>
              <a:srgbClr val="3389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38" y="2117"/>
              <a:ext cx="213" cy="914"/>
            </a:xfrm>
            <a:prstGeom prst="roundRect">
              <a:avLst>
                <a:gd name="adj" fmla="val 0"/>
              </a:avLst>
            </a:prstGeom>
            <a:solidFill>
              <a:srgbClr val="3389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025250" y="3802156"/>
            <a:ext cx="4961480" cy="5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180975" indent="-952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kumimoji="0" lang="ko-KR" altLang="en-US" sz="16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지역주민 </a:t>
            </a: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누구나 체육서비스를 저렴한 가격에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자유롭게 누리고 지역선수를 육성하는 </a:t>
            </a:r>
            <a:r>
              <a:rPr kumimoji="0" lang="ko-KR" altLang="en-US" sz="1600" i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 </a:t>
            </a:r>
            <a:r>
              <a:rPr kumimoji="0" lang="ko-KR" altLang="en-US" sz="1600" i="1" u="sng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975650" y="3651706"/>
            <a:ext cx="129606" cy="984530"/>
          </a:xfrm>
          <a:prstGeom prst="roundRect">
            <a:avLst>
              <a:gd name="adj" fmla="val 0"/>
            </a:avLst>
          </a:prstGeom>
          <a:solidFill>
            <a:srgbClr val="3389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ea typeface="가는각진제목체"/>
              <a:cs typeface="가는각진제목체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793470" y="3757253"/>
            <a:ext cx="12525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공공</a:t>
            </a:r>
            <a: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  <a:endParaRPr lang="ko-KR" altLang="en-US" sz="22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806758" y="4927389"/>
            <a:ext cx="6482108" cy="984530"/>
          </a:xfrm>
          <a:prstGeom prst="roundRect">
            <a:avLst>
              <a:gd name="adj" fmla="val 1039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806757" y="4927389"/>
            <a:ext cx="1242690" cy="984530"/>
            <a:chOff x="449" y="2117"/>
            <a:chExt cx="302" cy="914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449" y="2117"/>
              <a:ext cx="181" cy="914"/>
            </a:xfrm>
            <a:prstGeom prst="roundRect">
              <a:avLst>
                <a:gd name="adj" fmla="val 19637"/>
              </a:avLst>
            </a:prstGeom>
            <a:solidFill>
              <a:srgbClr val="E293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538" y="2117"/>
              <a:ext cx="213" cy="914"/>
            </a:xfrm>
            <a:prstGeom prst="roundRect">
              <a:avLst>
                <a:gd name="adj" fmla="val 0"/>
              </a:avLst>
            </a:prstGeom>
            <a:solidFill>
              <a:srgbClr val="E293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025250" y="5122517"/>
            <a:ext cx="4961480" cy="5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180975" indent="-952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회원의 회비 및 지역의 지원과 함께 회원의 자원봉사 참여를 통해 운영되는 </a:t>
            </a:r>
            <a:r>
              <a:rPr kumimoji="0" lang="ko-KR" altLang="en-US" sz="1600" i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자립 클럽</a:t>
            </a:r>
            <a:endParaRPr kumimoji="0" lang="ko-KR" altLang="en-US" sz="1600" i="1" u="sng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975650" y="4927389"/>
            <a:ext cx="129606" cy="984530"/>
          </a:xfrm>
          <a:prstGeom prst="roundRect">
            <a:avLst>
              <a:gd name="adj" fmla="val 0"/>
            </a:avLst>
          </a:prstGeom>
          <a:solidFill>
            <a:srgbClr val="E293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ea typeface="가는각진제목체"/>
              <a:cs typeface="가는각진제목체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93470" y="5032936"/>
            <a:ext cx="12525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자립</a:t>
            </a:r>
            <a: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  <a:endParaRPr lang="ko-KR" altLang="en-US" sz="22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" name="그림 2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56" y="3652431"/>
            <a:ext cx="1565325" cy="979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Picture 8" descr="http://postfiles13.naver.net/20110805_12/gulbikr_1312535965360Hk46X_JPEG/101110_img04.jpg?type=w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174" b="14743"/>
          <a:stretch/>
        </p:blipFill>
        <p:spPr bwMode="auto">
          <a:xfrm>
            <a:off x="7445643" y="2420888"/>
            <a:ext cx="1555750" cy="98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" name="그림 2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14" y="4905164"/>
            <a:ext cx="1519336" cy="98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31" name="Rectangle 26"/>
          <p:cNvSpPr>
            <a:spLocks noChangeArrowheads="1"/>
          </p:cNvSpPr>
          <p:nvPr/>
        </p:nvSpPr>
        <p:spPr bwMode="gray">
          <a:xfrm>
            <a:off x="520210" y="1345119"/>
            <a:ext cx="8641900" cy="705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공공체육시설을 거점으로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참여자가 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중심이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되고 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i="1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200" i="1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프로그램과 전문지도자가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제공되는 비영리사단법인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0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143301248" descr="EMB0000c61c0dd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87" y="2400027"/>
            <a:ext cx="6466546" cy="3747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정의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Rectangle 26"/>
          <p:cNvSpPr>
            <a:spLocks noChangeArrowheads="1"/>
          </p:cNvSpPr>
          <p:nvPr/>
        </p:nvSpPr>
        <p:spPr bwMode="gray">
          <a:xfrm>
            <a:off x="520210" y="1345119"/>
            <a:ext cx="8641900" cy="705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공공체육시설을 거점으로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참여자가 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중심이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되고 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i="1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200" i="1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프로그램과 전문지도자가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제공되는 비영리사단법인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추진 목적 및 역할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5967" y="1340768"/>
            <a:ext cx="8564668" cy="396040"/>
            <a:chOff x="488504" y="1052736"/>
            <a:chExt cx="8928935" cy="396040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지역주민 체력 증진 및 관리역할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25808" y="4018999"/>
            <a:ext cx="43564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(65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 이상 고령인구 의료비 증가 추이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2008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천억 원 →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2016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조원 →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2030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91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천억 원 전망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국민건강보험공단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한국인의 건강수명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기대수명 평균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82.4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세와 건강수명 평균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65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(2018 OECD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보건통계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로서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17.4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년을 아픈 상태로 살아가는 상황</a:t>
            </a:r>
          </a:p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일본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35.5%,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호주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85.2%,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캐나다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88.4%, OECD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평균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68.3%)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 그렇다고 응답하여 선진국에 비해 낮은 수치 기록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21052" y="2726470"/>
            <a:ext cx="36724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점점 증가하는 건강수명 관심과 의료비 지출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등의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예방차원에서 건강 체력 관리의 필요성이 대두됨에 따라</a:t>
            </a:r>
            <a:r>
              <a:rPr lang="en-US" altLang="ko-KR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지역에서 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이를 담당할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거점 역할을 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공공스포츠클럽이 </a:t>
            </a:r>
            <a:r>
              <a:rPr lang="ko-KR" altLang="en-US" sz="24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담당</a:t>
            </a:r>
            <a:endParaRPr lang="en-US" altLang="ko-KR" sz="24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 rot="5400000">
            <a:off x="3765012" y="3428856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04832" y="2016246"/>
            <a:ext cx="3996140" cy="59906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ko-KR" altLang="en-US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지역주민의 체력증진 및 관리를 적극적이고</a:t>
            </a:r>
            <a:r>
              <a: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효과적으로 실행할 수 있는 필요성 대두</a:t>
            </a:r>
            <a:r>
              <a: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pic>
        <p:nvPicPr>
          <p:cNvPr id="16" name="그림 1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000" y="2815200"/>
            <a:ext cx="2678400" cy="1036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6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추진 목적 및 역할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5967" y="1340768"/>
            <a:ext cx="8564668" cy="396040"/>
            <a:chOff x="488504" y="1052736"/>
            <a:chExt cx="8928935" cy="396040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지역의 사회자본 증진을 위한 스포츠 사랑방 역할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25808" y="4018999"/>
            <a:ext cx="43564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참여 기회 증진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일본의 </a:t>
            </a:r>
            <a:r>
              <a:rPr lang="ko-KR" altLang="en-US" sz="1200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종합형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스포츠클럽의 경우 지역민이 생활체육을 즐길 수 있도록 스포츠참여 기회 증가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(71.1%)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에 기여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인적 교류 활성화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 내 아이들이 스포츠클럽으로 모여 밝고 활기찬 생활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(40.4%)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즐기는 환경 조성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건강한 노인 증진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일본은 </a:t>
            </a:r>
            <a:r>
              <a:rPr lang="ko-KR" altLang="en-US" sz="1200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종합형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스포츠클럽을 통해 지역의 노인들의 건강 증진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(53.1%)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 성과 창출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21052" y="2726470"/>
            <a:ext cx="36724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줄어드는 지역 내 공공장소 기반으로서 다양한 연령대 및 소득계층에 있는 지역민들이 한자리에 모여 운동을 통한        공동체 의식 증진 등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공공성 확보 가능</a:t>
            </a:r>
            <a:endParaRPr lang="en-US" altLang="ko-KR" sz="24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 rot="5400000">
            <a:off x="3765012" y="3428856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68524" y="2016246"/>
            <a:ext cx="4090299" cy="59906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ko-KR" altLang="en-US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 참여를 통한 사회 문제 해결 등</a:t>
            </a:r>
            <a:r>
              <a:rPr lang="en-US" altLang="ko-KR" sz="16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공공성 및 공익 역할의 필요성 대두</a:t>
            </a:r>
            <a:r>
              <a: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pic>
        <p:nvPicPr>
          <p:cNvPr id="15" name="그림 1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000" y="2815200"/>
            <a:ext cx="2678400" cy="103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5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추진 목적 및 역할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5967" y="1340768"/>
            <a:ext cx="8564668" cy="396040"/>
            <a:chOff x="488504" y="1052736"/>
            <a:chExt cx="8928935" cy="396040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운동선수 육성의 대안적 공간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25808" y="4018999"/>
            <a:ext cx="435648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 운동부의 위기 징후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 운동부 기피 현상 증가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학부모 회피 및 학교의 운동부 창단 기피 현상 증가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 스포츠클럽과의 따로 국밥 운영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기형적 선수 육성체계로 인한 지속 가능성 저하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사례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오산시 내 배드민턴을 운영하는 초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고등학교 가운데 중학교 배드민턴부가 해체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교육청과 연계하여 중학생 배드민턴 육성의 역할을 오산스포츠클럽이 담당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21052" y="2726470"/>
            <a:ext cx="367240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다양한 사회현상으로 인해 존폐의 위기에 처한 학교 운동부의 대안적 전문선수 육성 모델로 활용함으로써 사업의 </a:t>
            </a:r>
            <a:r>
              <a:rPr lang="ko-KR" altLang="en-US" sz="1600" i="1" spc="-10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공공성을 확보하고 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16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24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전문선수육성을 담당</a:t>
            </a:r>
            <a:endParaRPr lang="en-US" altLang="ko-KR" sz="24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 rot="5400000">
            <a:off x="3765012" y="3428856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04832" y="2016246"/>
            <a:ext cx="3996140" cy="59906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ko-KR" altLang="en-US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운동부 기피 현상 및 선수 육성체계의 문제점 등으로 인한  새로운 대안의 필요성 대두</a:t>
            </a:r>
            <a:r>
              <a: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pic>
        <p:nvPicPr>
          <p:cNvPr id="9" name="그림 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000" y="2815200"/>
            <a:ext cx="2678400" cy="1036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8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22" name="직선 연결선 21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추진 목적 및 역할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45967" y="1340768"/>
            <a:ext cx="8564668" cy="396040"/>
            <a:chOff x="488504" y="1052736"/>
            <a:chExt cx="8928935" cy="396040"/>
          </a:xfrm>
        </p:grpSpPr>
        <p:sp>
          <p:nvSpPr>
            <p:cNvPr id="26" name="직사각형 25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기타 스포츠클럽 추진목적 및 역할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32520" y="2026980"/>
            <a:ext cx="8631536" cy="3441044"/>
            <a:chOff x="740836" y="2052381"/>
            <a:chExt cx="8631536" cy="3441044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740836" y="2052381"/>
              <a:ext cx="2736000" cy="77249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ko-KR" altLang="en-US" sz="1600" spc="-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체육인 일자리 </a:t>
              </a:r>
              <a:r>
                <a:rPr lang="ko-KR" altLang="en-US" sz="16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창출 기여</a:t>
              </a:r>
              <a:endPara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6501476" y="2052381"/>
              <a:ext cx="2736000" cy="77249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ko-KR" altLang="en-US" sz="1600" spc="-15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소외계층을 위한 개방적 </a:t>
              </a:r>
              <a:r>
                <a:rPr lang="en-US" altLang="ko-KR" sz="1600" spc="-15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600" spc="-15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600" spc="-15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 </a:t>
              </a:r>
              <a:r>
                <a:rPr lang="ko-KR" altLang="en-US" sz="1600" spc="-15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 기반</a:t>
              </a:r>
              <a:endParaRPr lang="en-US" altLang="ko-KR" sz="16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630121" y="2052381"/>
              <a:ext cx="2736000" cy="77249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ko-KR" altLang="en-US" sz="1600" spc="-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공공체육시설 및 </a:t>
              </a:r>
              <a:r>
                <a:rPr lang="en-US" altLang="ko-KR" sz="16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6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6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학교체육시설의 </a:t>
              </a:r>
              <a:r>
                <a:rPr lang="ko-KR" altLang="en-US" sz="1600" spc="-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공유</a:t>
              </a:r>
              <a:endParaRPr lang="en-US" altLang="ko-KR" sz="16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66844" y="4293096"/>
              <a:ext cx="26905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ko-KR" altLang="en-US" sz="12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스포츠클럽은 은퇴한 엘리트 선수부터 체육전공 출신의 학생에 이르기까지</a:t>
              </a:r>
              <a:r>
                <a:rPr kumimoji="1" lang="en-US" altLang="ko-KR" sz="12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1" lang="ko-KR" altLang="en-US" sz="12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자신의 운동능력 및 경험을 이용하여 직업 활동을 영위할 수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있도록 일자리 창출의 역할을 담당함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kumimoji="1" lang="ko-KR" altLang="en-US" sz="12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kumimoji="1" lang="ko-KR" altLang="en-US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656308" y="4293096"/>
              <a:ext cx="2736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200" spc="-150" noProof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일부 거대 생활체육 동호인 조직에 의해 독점되는 학교</a:t>
              </a:r>
              <a:r>
                <a:rPr lang="en-US" altLang="ko-KR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공공체육시설을 스포츠클럽이 운영하게 함으로써 공공성의 중요 요소 중 하나인 시설의 </a:t>
              </a:r>
              <a:r>
                <a:rPr lang="ko-KR" altLang="en-US" sz="1200" spc="-15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공유성</a:t>
              </a:r>
              <a:r>
                <a:rPr lang="ko-KR" altLang="en-US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실현이 가능함</a:t>
              </a:r>
              <a:r>
                <a:rPr lang="en-US" altLang="ko-KR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kumimoji="1" lang="ko-KR" altLang="en-US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536932" y="4293096"/>
              <a:ext cx="28354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200" spc="-150" noProof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장애인 및 저소득층 주민을 위한 스포츠 </a:t>
              </a:r>
              <a:r>
                <a:rPr lang="ko-KR" altLang="en-US" sz="1200" spc="-150" noProof="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바우처</a:t>
              </a:r>
              <a:r>
                <a:rPr lang="ko-KR" altLang="en-US" sz="1200" spc="-150" noProof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사업 및 무료 강습 등이 기존처럼 개별</a:t>
              </a:r>
              <a:r>
                <a:rPr lang="ko-KR" altLang="en-US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적</a:t>
              </a:r>
              <a:r>
                <a:rPr lang="en-US" altLang="ko-KR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5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페쇄적으로</a:t>
              </a:r>
              <a:r>
                <a:rPr lang="ko-KR" altLang="en-US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이루어지기보다</a:t>
              </a:r>
              <a:r>
                <a:rPr lang="en-US" altLang="ko-KR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스포츠클럽에서 사람들과의 어울림 속에서 이루어질 수 있도록 함으로써 지역민의 단합에 기여함</a:t>
              </a:r>
              <a:r>
                <a:rPr lang="en-US" altLang="ko-KR" sz="12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kumimoji="1" lang="ko-KR" altLang="en-US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766844" y="2070669"/>
              <a:ext cx="216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pc="-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kumimoji="1" lang="ko-KR" altLang="en-US" sz="1200" b="1" i="0" u="none" strike="noStrike" kern="120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3656308" y="2076765"/>
              <a:ext cx="216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pc="-50" noProof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kumimoji="1" lang="ko-KR" altLang="en-US" sz="1200" b="1" i="0" u="none" strike="noStrike" kern="120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6528550" y="2076765"/>
              <a:ext cx="216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pc="-50" noProof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kumimoji="1" lang="ko-KR" altLang="en-US" sz="1200" b="1" i="0" u="none" strike="noStrike" kern="120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" name="그림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720" y="2955783"/>
            <a:ext cx="2055600" cy="1155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0501" y="2955783"/>
            <a:ext cx="2055600" cy="1155600"/>
          </a:xfrm>
          <a:prstGeom prst="rect">
            <a:avLst/>
          </a:prstGeom>
        </p:spPr>
      </p:pic>
      <p:pic>
        <p:nvPicPr>
          <p:cNvPr id="2050" name="Picture 2" descr="ë¸ì¸ ì²´ì¡ì ëí ì´ë¯¸ì§ ê²ìê²°ê³¼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60" y="2955783"/>
            <a:ext cx="2055600" cy="115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7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15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Intro</a:t>
            </a:r>
            <a:endParaRPr kumimoji="0" lang="ko-KR" altLang="en-US" sz="115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28109" y="3383540"/>
            <a:ext cx="766000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필요성</a:t>
            </a:r>
            <a:endParaRPr kumimoji="0" lang="ko-KR" altLang="en-US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84548" y="3177816"/>
            <a:ext cx="8131736" cy="1259296"/>
            <a:chOff x="3005580" y="3177816"/>
            <a:chExt cx="3889672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3007252" y="3177816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3005580" y="4365112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설명자료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9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발전단계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Rectangle 52"/>
          <p:cNvSpPr>
            <a:spLocks noChangeArrowheads="1"/>
          </p:cNvSpPr>
          <p:nvPr/>
        </p:nvSpPr>
        <p:spPr bwMode="gray">
          <a:xfrm>
            <a:off x="641311" y="1357702"/>
            <a:ext cx="8640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사업은 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사업 도입 이후 지속적인 사업 개선을 통해 안착화 된 만큼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이와 같은 기반 아래 스포츠클럽만의 차별화된 성과를 창출하며 확산시켜 나가야 할 단계임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93925" y="2108439"/>
            <a:ext cx="8532017" cy="3453264"/>
            <a:chOff x="596516" y="2204864"/>
            <a:chExt cx="8532017" cy="3453264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7423044" y="3179892"/>
              <a:ext cx="1665806" cy="24782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939644" y="2225500"/>
              <a:ext cx="7038544" cy="703263"/>
              <a:chOff x="2540250" y="1393589"/>
              <a:chExt cx="8981207" cy="703263"/>
            </a:xfrm>
          </p:grpSpPr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2540250" y="1393589"/>
                <a:ext cx="1820689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 도입 및 기반구축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(2013</a:t>
                </a: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noProof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890938" y="1393589"/>
                <a:ext cx="1820689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사업기반 구축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(2014</a:t>
                </a: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7202206" y="1393589"/>
                <a:ext cx="1927272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 안착화 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(2015~2016</a:t>
                </a: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/>
            </p:nvSpPr>
            <p:spPr bwMode="blackWhite">
              <a:xfrm rot="16200000">
                <a:off x="4397480" y="1618929"/>
                <a:ext cx="499260" cy="289090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lIns="88968" tIns="44485" rIns="88968" bIns="44485" anchor="ctr"/>
              <a:lstStyle/>
              <a:p>
                <a:pPr algn="ctr" defTabSz="9017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CA" altLang="ko-KR" b="0" kern="0" spc="-1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AutoShape 14"/>
              <p:cNvSpPr>
                <a:spLocks noChangeArrowheads="1"/>
              </p:cNvSpPr>
              <p:nvPr/>
            </p:nvSpPr>
            <p:spPr bwMode="blackWhite">
              <a:xfrm rot="16200000">
                <a:off x="6705828" y="1618929"/>
                <a:ext cx="499260" cy="289090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lIns="88968" tIns="44485" rIns="88968" bIns="44485" anchor="ctr"/>
              <a:lstStyle/>
              <a:p>
                <a:pPr algn="ctr" defTabSz="901700" fontAlgn="auto" latinLnBrk="0">
                  <a:spcBef>
                    <a:spcPts val="0"/>
                  </a:spcBef>
                  <a:spcAft>
                    <a:spcPts val="0"/>
                  </a:spcAft>
                </a:pPr>
                <a:endParaRPr kumimoji="0" lang="en-CA" altLang="ko-KR" b="0" kern="0" spc="-1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9594184" y="1393589"/>
                <a:ext cx="1927273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 확산 및 성과 창출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(2017</a:t>
                </a: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 이후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noProof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blackWhite">
              <a:xfrm rot="16200000">
                <a:off x="9119973" y="1618930"/>
                <a:ext cx="499260" cy="289090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lIns="88968" tIns="44485" rIns="88968" bIns="44485" anchor="ctr"/>
              <a:lstStyle/>
              <a:p>
                <a:pPr algn="ctr" defTabSz="901700" fontAlgn="auto" latinLnBrk="0">
                  <a:spcBef>
                    <a:spcPts val="0"/>
                  </a:spcBef>
                  <a:spcAft>
                    <a:spcPts val="0"/>
                  </a:spcAft>
                </a:pPr>
                <a:endParaRPr kumimoji="0" lang="en-CA" altLang="ko-KR" b="0" kern="0" spc="-1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" name="한쪽 모서리가 잘린 사각형 9"/>
            <p:cNvSpPr/>
            <p:nvPr/>
          </p:nvSpPr>
          <p:spPr bwMode="auto">
            <a:xfrm>
              <a:off x="596516" y="2204864"/>
              <a:ext cx="1130911" cy="720725"/>
            </a:xfrm>
            <a:prstGeom prst="snip1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ko-KR" altLang="en-US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추진 단계</a:t>
              </a:r>
              <a:endParaRPr lang="ko-KR" altLang="en-US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1171167" y="3072351"/>
              <a:ext cx="795736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 lIns="44605" tIns="44605" rIns="44605" bIns="44605" anchor="ctr" anchorCtr="1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 b="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784622" y="4681816"/>
              <a:ext cx="658800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44605" tIns="44605" rIns="44605" bIns="44605" anchor="ctr" anchorCtr="1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786001" y="4778654"/>
              <a:ext cx="752304" cy="860424"/>
            </a:xfrm>
            <a:prstGeom prst="roundRect">
              <a:avLst>
                <a:gd name="adj" fmla="val 6741"/>
              </a:avLst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한계</a:t>
              </a:r>
              <a:r>
                <a:rPr kumimoji="0" lang="en-US" altLang="ko-KR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gray">
            <a:xfrm>
              <a:off x="1877696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</a:t>
              </a:r>
              <a:endParaRPr lang="en-US" altLang="ko-KR" sz="11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gray">
            <a:xfrm>
              <a:off x="3740385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18</a:t>
              </a:r>
              <a:r>
                <a:rPr lang="ko-KR" altLang="en-US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</a:t>
              </a:r>
              <a:endParaRPr lang="en-US" altLang="ko-KR" sz="11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5603833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37</a:t>
              </a:r>
              <a:r>
                <a:rPr lang="ko-KR" altLang="en-US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</a:t>
              </a:r>
              <a:endParaRPr lang="en-US" altLang="ko-KR" sz="11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gray">
            <a:xfrm>
              <a:off x="7452706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98</a:t>
              </a:r>
              <a:r>
                <a:rPr lang="ko-KR" altLang="en-US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 </a:t>
              </a:r>
              <a:r>
                <a:rPr lang="en-US" altLang="ko-KR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 a</a:t>
              </a:r>
              <a:endParaRPr lang="en-US" altLang="ko-KR" sz="11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gray">
            <a:xfrm>
              <a:off x="1810595" y="4778666"/>
              <a:ext cx="1729671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>
              <a:spAutoFit/>
            </a:bodyPr>
            <a:lstStyle/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회원 기준</a:t>
              </a:r>
              <a: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자립기준 등 </a:t>
              </a:r>
              <a: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세부 운영기준 부재</a:t>
              </a:r>
              <a:endParaRPr lang="en-US" altLang="ko-KR" sz="11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클럽 운영 성과측정 지표 부재</a:t>
              </a:r>
              <a:endParaRPr lang="en-US" altLang="ko-KR" sz="11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gray">
            <a:xfrm>
              <a:off x="3673284" y="4778666"/>
              <a:ext cx="1729671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>
              <a:spAutoFit/>
            </a:bodyPr>
            <a:lstStyle/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지역 규모에 따른 클럽 </a:t>
              </a:r>
              <a: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구분 및 지원 차등 미흡</a:t>
              </a:r>
              <a:endParaRPr lang="en-US" altLang="ko-KR" sz="11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클럽 관리 및 부진 클럽 관리방안 부재</a:t>
              </a:r>
              <a:endParaRPr lang="en-US" altLang="ko-KR" sz="11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gray">
            <a:xfrm>
              <a:off x="5536732" y="4778666"/>
              <a:ext cx="1729671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>
              <a:spAutoFit/>
            </a:bodyPr>
            <a:lstStyle/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스포츠클럽만의 구별된 </a:t>
              </a:r>
              <a: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차별성 부족</a:t>
              </a:r>
              <a:endParaRPr lang="en-US" altLang="ko-KR" sz="11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지역 단위 클럽 관리</a:t>
              </a:r>
              <a:r>
                <a:rPr lang="en-US" altLang="ko-KR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10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지원방안 미흡</a:t>
              </a:r>
              <a:endParaRPr lang="en-US" altLang="ko-KR" sz="11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gray">
            <a:xfrm>
              <a:off x="5465567" y="3583072"/>
              <a:ext cx="1872000" cy="105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클럽의 안정적인 운영 기반 마련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부진클럽 선정 및 지원 중단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거점스포츠클럽 모델 도입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신규클럽 공모조건 강화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gray">
            <a:xfrm>
              <a:off x="7398450" y="3510789"/>
              <a:ext cx="1686566" cy="193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90000" anchor="ctr"/>
            <a:lstStyle/>
            <a:p>
              <a:pPr marL="171450" indent="-171450" algn="ctr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스포츠클럽은 어떤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방향으로 차별화된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성과를 창출해야 하는가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?</a:t>
              </a:r>
            </a:p>
            <a:p>
              <a:pPr marL="171450" indent="-171450" algn="ctr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스포츠클럽을 어떻게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확산하고 관리해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나갈  것인가</a:t>
              </a:r>
              <a:endParaRPr lang="en-US" altLang="ko-KR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algn="ctr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endParaRPr lang="en-US" altLang="ko-KR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gray">
            <a:xfrm>
              <a:off x="1739430" y="3602308"/>
              <a:ext cx="1872000" cy="97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종합형스포츠클럽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현 스포츠클럽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사업 도입 및 초기 운영모델 수립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클럽 선정 기준 수립 및  총 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개 신규 클럽 선정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gray">
            <a:xfrm>
              <a:off x="3602119" y="3602308"/>
              <a:ext cx="1872000" cy="97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클럽 운영 세부 기준 마련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정회원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준회원 구분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시설확보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지도자 기준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 algn="l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시설 활용도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회원 수 등 </a:t>
              </a:r>
              <a:r>
                <a:rPr lang="en-US" altLang="ko-KR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sz="1100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개 핵심성과지표 마련</a:t>
              </a:r>
              <a:endParaRPr lang="en-US" altLang="ko-KR" sz="1100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1182538" y="3072349"/>
              <a:ext cx="0" cy="154800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 lIns="44605" tIns="44605" rIns="44605" bIns="44605" anchor="ctr" anchorCtr="1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 b="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786001" y="3177348"/>
              <a:ext cx="752304" cy="386860"/>
            </a:xfrm>
            <a:prstGeom prst="roundRect">
              <a:avLst>
                <a:gd name="adj" fmla="val 6741"/>
              </a:avLst>
            </a:prstGeom>
            <a:solidFill>
              <a:schemeClr val="bg1"/>
            </a:solidFill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 수</a:t>
              </a:r>
              <a:endParaRPr kumimoji="0" lang="ko-KR" altLang="en-US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786001" y="3656137"/>
              <a:ext cx="752304" cy="834227"/>
            </a:xfrm>
            <a:prstGeom prst="roundRect">
              <a:avLst>
                <a:gd name="adj" fmla="val 6741"/>
              </a:avLst>
            </a:prstGeom>
            <a:solidFill>
              <a:schemeClr val="bg1"/>
            </a:solidFill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주요</a:t>
              </a:r>
              <a:r>
                <a:rPr kumimoji="0" lang="en-US" altLang="ko-KR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성과</a:t>
              </a:r>
              <a:endParaRPr kumimoji="0" lang="ko-KR" altLang="en-US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5" name="직사각형 34"/>
          <p:cNvSpPr/>
          <p:nvPr/>
        </p:nvSpPr>
        <p:spPr bwMode="auto">
          <a:xfrm>
            <a:off x="497119" y="1268413"/>
            <a:ext cx="8928844" cy="510489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현황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Rectangle 52"/>
          <p:cNvSpPr>
            <a:spLocks noChangeArrowheads="1"/>
          </p:cNvSpPr>
          <p:nvPr/>
        </p:nvSpPr>
        <p:spPr bwMode="gray">
          <a:xfrm>
            <a:off x="650224" y="1378758"/>
            <a:ext cx="8640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지역 체육시설을 거점으로 다세대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다수준 회원에게 프로그램과 전문 지도자를 제공하는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개방형 비영리 클럽으로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현재까지 총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개소가 선정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운영되고 있음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1158551" y="2096852"/>
            <a:ext cx="7589877" cy="464726"/>
            <a:chOff x="1077899" y="2353830"/>
            <a:chExt cx="7589877" cy="464726"/>
          </a:xfrm>
        </p:grpSpPr>
        <p:sp>
          <p:nvSpPr>
            <p:cNvPr id="23" name="직사각형 30"/>
            <p:cNvSpPr>
              <a:spLocks noChangeArrowheads="1"/>
            </p:cNvSpPr>
            <p:nvPr/>
          </p:nvSpPr>
          <p:spPr bwMode="auto">
            <a:xfrm>
              <a:off x="1077899" y="2353993"/>
              <a:ext cx="580770" cy="464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목적</a:t>
              </a:r>
              <a:endPara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Rectangle 76"/>
            <p:cNvSpPr>
              <a:spLocks noChangeArrowheads="1"/>
            </p:cNvSpPr>
            <p:nvPr/>
          </p:nvSpPr>
          <p:spPr bwMode="auto">
            <a:xfrm>
              <a:off x="1692332" y="2353830"/>
              <a:ext cx="6975444" cy="46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다양한 연령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·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계층의 지역주민이 원하는 종목을 저렴한 비용으로 즐길 수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있는 체육시설 중심의 선진형 공공클럽 육성</a:t>
              </a:r>
            </a:p>
            <a:p>
              <a:pPr marL="177800" indent="-1778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학교스포츠클럽과의 연계를 통한 청소년 건강증진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우수선수 발굴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등 생활체육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-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엘리트체육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-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학교체육의 연계발전 도모</a:t>
              </a:r>
            </a:p>
          </p:txBody>
        </p:sp>
      </p:grpSp>
      <p:cxnSp>
        <p:nvCxnSpPr>
          <p:cNvPr id="25" name="직선 연결선 24"/>
          <p:cNvCxnSpPr/>
          <p:nvPr/>
        </p:nvCxnSpPr>
        <p:spPr bwMode="auto">
          <a:xfrm>
            <a:off x="1104562" y="2644986"/>
            <a:ext cx="7668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그룹 25"/>
          <p:cNvGrpSpPr/>
          <p:nvPr/>
        </p:nvGrpSpPr>
        <p:grpSpPr>
          <a:xfrm>
            <a:off x="1158551" y="2728393"/>
            <a:ext cx="7589877" cy="634004"/>
            <a:chOff x="1077899" y="3000372"/>
            <a:chExt cx="7589877" cy="634004"/>
          </a:xfrm>
        </p:grpSpPr>
        <p:sp>
          <p:nvSpPr>
            <p:cNvPr id="27" name="직사각형 30"/>
            <p:cNvSpPr>
              <a:spLocks noChangeArrowheads="1"/>
            </p:cNvSpPr>
            <p:nvPr/>
          </p:nvSpPr>
          <p:spPr bwMode="auto">
            <a:xfrm>
              <a:off x="1077899" y="3000574"/>
              <a:ext cx="580770" cy="633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지원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현황</a:t>
              </a:r>
              <a:endPara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1692331" y="3000372"/>
              <a:ext cx="6975445" cy="63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사업 시작 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2013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년</a:t>
              </a:r>
              <a:endParaRPr kumimoji="0" lang="en-US" altLang="ko-KR" sz="1100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7800" indent="-1778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지원 내역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: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스포츠클럽 법인설립 비용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최대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5</a:t>
              </a:r>
              <a:r>
                <a:rPr kumimoji="0" lang="ko-KR" altLang="en-US" sz="110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천만원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),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스포츠클럽운영에 필요한 지도자 인건비 및 운영비 지원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                (</a:t>
              </a:r>
              <a:r>
                <a:rPr kumimoji="0" lang="ko-KR" altLang="en-US" sz="110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대도시형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5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년간 총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9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억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중소도시형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5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년간 총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6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억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  <a:endParaRPr kumimoji="0" lang="ko-KR" altLang="en-US" sz="110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cxnSp>
        <p:nvCxnSpPr>
          <p:cNvPr id="29" name="직선 연결선 28"/>
          <p:cNvCxnSpPr/>
          <p:nvPr/>
        </p:nvCxnSpPr>
        <p:spPr bwMode="auto">
          <a:xfrm>
            <a:off x="1104562" y="3445804"/>
            <a:ext cx="7668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그룹 29"/>
          <p:cNvGrpSpPr/>
          <p:nvPr/>
        </p:nvGrpSpPr>
        <p:grpSpPr>
          <a:xfrm>
            <a:off x="1151711" y="3529212"/>
            <a:ext cx="7589877" cy="1071570"/>
            <a:chOff x="1071059" y="3929066"/>
            <a:chExt cx="7589877" cy="1071570"/>
          </a:xfrm>
        </p:grpSpPr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1071059" y="3929066"/>
              <a:ext cx="580770" cy="107157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현황 및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목표</a:t>
              </a:r>
              <a:endPara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Rectangle 76"/>
            <p:cNvSpPr>
              <a:spLocks noChangeArrowheads="1"/>
            </p:cNvSpPr>
            <p:nvPr/>
          </p:nvSpPr>
          <p:spPr bwMode="auto">
            <a:xfrm>
              <a:off x="1685491" y="3929066"/>
              <a:ext cx="6975445" cy="26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전국 시군구당 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1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개소 설치 목적으로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최종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229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개의 스포츠클럽 신설</a:t>
              </a:r>
            </a:p>
          </p:txBody>
        </p:sp>
      </p:grpSp>
      <p:sp>
        <p:nvSpPr>
          <p:cNvPr id="33" name="대각선 방향의 모서리가 잘린 사각형 32"/>
          <p:cNvSpPr/>
          <p:nvPr/>
        </p:nvSpPr>
        <p:spPr bwMode="auto">
          <a:xfrm>
            <a:off x="785501" y="4925715"/>
            <a:ext cx="1319191" cy="1038266"/>
          </a:xfrm>
          <a:prstGeom prst="snip2DiagRect">
            <a:avLst>
              <a:gd name="adj1" fmla="val 0"/>
              <a:gd name="adj2" fmla="val 11802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(100</a:t>
            </a:r>
            <a:r>
              <a:rPr lang="ko-KR" altLang="en-US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개소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300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오른쪽 화살표 34"/>
          <p:cNvSpPr/>
          <p:nvPr/>
        </p:nvSpPr>
        <p:spPr bwMode="auto">
          <a:xfrm>
            <a:off x="7720842" y="4077072"/>
            <a:ext cx="508522" cy="4206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000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6187232"/>
              </p:ext>
            </p:extLst>
          </p:nvPr>
        </p:nvGraphicFramePr>
        <p:xfrm>
          <a:off x="1906236" y="3790806"/>
          <a:ext cx="6842192" cy="809980"/>
        </p:xfrm>
        <a:graphic>
          <a:graphicData uri="http://schemas.openxmlformats.org/drawingml/2006/table">
            <a:tbl>
              <a:tblPr/>
              <a:tblGrid>
                <a:gridCol w="1011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3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3056"/>
                <a:gridCol w="5830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3056"/>
                <a:gridCol w="583056"/>
                <a:gridCol w="5830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02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</a:p>
                  </a:txBody>
                  <a:tcPr marT="0" marB="0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en-US" altLang="ko-KR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en-US" altLang="ko-KR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en-US" altLang="ko-KR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en-US" altLang="ko-KR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en-US" altLang="ko-KR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‘18</a:t>
                      </a: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en-US" altLang="ko-KR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r>
                        <a:rPr lang="ko-KR" alt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’20</a:t>
                      </a: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•••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 클럽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55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76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98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172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229</a:t>
                      </a:r>
                      <a:r>
                        <a:rPr lang="ko-KR" altLang="en-US" sz="14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sz="1400" b="1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기존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en-US" sz="1000" b="1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29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55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76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98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신규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74</a:t>
                      </a: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5330795"/>
              </p:ext>
            </p:extLst>
          </p:nvPr>
        </p:nvGraphicFramePr>
        <p:xfrm>
          <a:off x="2432720" y="4934379"/>
          <a:ext cx="6308868" cy="1029602"/>
        </p:xfrm>
        <a:graphic>
          <a:graphicData uri="http://schemas.openxmlformats.org/drawingml/2006/table">
            <a:tbl>
              <a:tblPr/>
              <a:tblGrid>
                <a:gridCol w="63088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운영현황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서울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부산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(13),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대구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인천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광주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(8),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대전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울산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세종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(8),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강원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충북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충남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(6),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전북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(11),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전남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(12),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경북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(6),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경남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(7),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제주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</a:t>
                      </a:r>
                      <a:endParaRPr lang="en-US" sz="1200" b="0" spc="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86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통합체육회시대의 스포츠클럽 중요성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488206" y="1268413"/>
            <a:ext cx="8928844" cy="510489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704850" y="1388066"/>
            <a:ext cx="84963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algn="ctr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대한체육회와 국민생활체육회가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통합된 현 시스템 하에서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스포츠클럽은 엘리트체육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생활체육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학교체육의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연결점이며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지역사회 기반의 선진 체육 시스템 구축의 구심점 역할을 수행해야 함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952472" y="2833569"/>
            <a:ext cx="2305050" cy="2466987"/>
            <a:chOff x="952472" y="2823692"/>
            <a:chExt cx="2305050" cy="24669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472" y="2823692"/>
              <a:ext cx="230505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2"/>
            <p:cNvSpPr>
              <a:spLocks noChangeArrowheads="1"/>
            </p:cNvSpPr>
            <p:nvPr/>
          </p:nvSpPr>
          <p:spPr bwMode="gray">
            <a:xfrm>
              <a:off x="952472" y="3685705"/>
              <a:ext cx="2305050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90000" anchor="ctr">
              <a:spAutoFit/>
            </a:bodyPr>
            <a:lstStyle/>
            <a:p>
              <a:pPr indent="3175" algn="ctr">
                <a:spcAft>
                  <a:spcPts val="300"/>
                </a:spcAft>
              </a:pP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국민생활체육회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+ </a:t>
              </a: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대한체육회</a:t>
              </a:r>
              <a:endParaRPr lang="en-US" altLang="ko-KR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indent="3175" algn="ctr">
                <a:spcAft>
                  <a:spcPts val="300"/>
                </a:spcAft>
              </a:pPr>
              <a:r>
                <a:rPr lang="en-US" altLang="ko-KR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통합</a:t>
              </a:r>
              <a:r>
                <a:rPr lang="en-US" altLang="ko-KR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대한체육회 출범</a:t>
              </a:r>
              <a:endParaRPr lang="en-US" altLang="ko-KR" sz="13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gray">
            <a:xfrm>
              <a:off x="952472" y="4275016"/>
              <a:ext cx="230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2016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월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이원화 되었던 체육 시스템 통합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생활체육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전문체육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학교체육이 선순환하는 선진 스포츠 시스템 구축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스포츠 선진국을 향한 기반 마련 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 bwMode="auto">
            <a:xfrm>
              <a:off x="952472" y="4231809"/>
              <a:ext cx="23040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Freeform 4"/>
          <p:cNvSpPr>
            <a:spLocks/>
          </p:cNvSpPr>
          <p:nvPr/>
        </p:nvSpPr>
        <p:spPr bwMode="auto">
          <a:xfrm rot="5400000">
            <a:off x="2177440" y="3923062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949700" y="2260712"/>
            <a:ext cx="5118099" cy="3599626"/>
            <a:chOff x="3949700" y="2357430"/>
            <a:chExt cx="5118099" cy="3599626"/>
          </a:xfrm>
        </p:grpSpPr>
        <p:sp>
          <p:nvSpPr>
            <p:cNvPr id="15" name="직사각형 14"/>
            <p:cNvSpPr/>
            <p:nvPr/>
          </p:nvSpPr>
          <p:spPr>
            <a:xfrm>
              <a:off x="4199348" y="2357430"/>
              <a:ext cx="449605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통합 시스템 하의 스포츠클럽의 역할</a:t>
              </a:r>
              <a:endParaRPr lang="ko-KR" altLang="en-US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 bwMode="auto">
            <a:xfrm>
              <a:off x="3949700" y="2658925"/>
              <a:ext cx="499535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모서리가 둥근 직사각형 16"/>
            <p:cNvSpPr/>
            <p:nvPr/>
          </p:nvSpPr>
          <p:spPr bwMode="auto">
            <a:xfrm>
              <a:off x="4151511" y="2777799"/>
              <a:ext cx="4625386" cy="1368000"/>
            </a:xfrm>
            <a:prstGeom prst="roundRect">
              <a:avLst>
                <a:gd name="adj" fmla="val 3771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4303986" y="3152727"/>
              <a:ext cx="4334114" cy="910188"/>
              <a:chOff x="4632979" y="2803520"/>
              <a:chExt cx="4034797" cy="928787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gray">
              <a:xfrm>
                <a:off x="6114593" y="2803520"/>
                <a:ext cx="107157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anchor="ctr"/>
              <a:lstStyle/>
              <a:p>
                <a:pPr algn="ctr" defTabSz="939800" eaLnBrk="0" hangingPunct="0">
                  <a:lnSpc>
                    <a:spcPct val="120000"/>
                  </a:lnSpc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</a:rPr>
                  <a:t>스포츠클럽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 bwMode="auto">
              <a:xfrm>
                <a:off x="4632979" y="2875520"/>
                <a:ext cx="972000" cy="288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indent="-88900" algn="ctr" defTabSz="839788">
                  <a:lnSpc>
                    <a:spcPct val="90000"/>
                  </a:lnSpc>
                  <a:tabLst>
                    <a:tab pos="271463" algn="l"/>
                  </a:tabLst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  <a:sym typeface="Wingdings" pitchFamily="2" charset="2"/>
                  </a:rPr>
                  <a:t>엘리트 체육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  <a:sym typeface="Wingdings" pitchFamily="2" charset="2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7695776" y="2875520"/>
                <a:ext cx="972000" cy="288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indent="-88900" algn="ctr" defTabSz="839788">
                  <a:lnSpc>
                    <a:spcPct val="90000"/>
                  </a:lnSpc>
                  <a:tabLst>
                    <a:tab pos="271463" algn="l"/>
                  </a:tabLst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  <a:sym typeface="Wingdings" pitchFamily="2" charset="2"/>
                  </a:rPr>
                  <a:t>생활 체육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  <a:sym typeface="Wingdings" pitchFamily="2" charset="2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 bwMode="auto">
              <a:xfrm>
                <a:off x="6164378" y="3444307"/>
                <a:ext cx="972000" cy="288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indent="-88900" algn="ctr" defTabSz="839788">
                  <a:lnSpc>
                    <a:spcPct val="90000"/>
                  </a:lnSpc>
                  <a:tabLst>
                    <a:tab pos="271463" algn="l"/>
                  </a:tabLst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  <a:sym typeface="Wingdings" pitchFamily="2" charset="2"/>
                  </a:rPr>
                  <a:t>학교 체육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  <a:sym typeface="Wingdings" pitchFamily="2" charset="2"/>
                </a:endParaRPr>
              </a:p>
            </p:txBody>
          </p:sp>
          <p:cxnSp>
            <p:nvCxnSpPr>
              <p:cNvPr id="30" name="직선 화살표 연결선 29"/>
              <p:cNvCxnSpPr>
                <a:stCxn id="27" idx="3"/>
                <a:endCxn id="26" idx="1"/>
              </p:cNvCxnSpPr>
              <p:nvPr/>
            </p:nvCxnSpPr>
            <p:spPr bwMode="auto">
              <a:xfrm>
                <a:off x="5604979" y="3019520"/>
                <a:ext cx="509614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1" name="직선 화살표 연결선 30"/>
              <p:cNvCxnSpPr>
                <a:stCxn id="28" idx="1"/>
                <a:endCxn id="26" idx="3"/>
              </p:cNvCxnSpPr>
              <p:nvPr/>
            </p:nvCxnSpPr>
            <p:spPr bwMode="auto">
              <a:xfrm rot="10800000">
                <a:off x="7186164" y="3019520"/>
                <a:ext cx="509613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" name="직선 화살표 연결선 31"/>
              <p:cNvCxnSpPr>
                <a:stCxn id="29" idx="0"/>
                <a:endCxn id="26" idx="2"/>
              </p:cNvCxnSpPr>
              <p:nvPr/>
            </p:nvCxnSpPr>
            <p:spPr bwMode="auto">
              <a:xfrm rot="5400000" flipH="1" flipV="1">
                <a:off x="6545985" y="3339914"/>
                <a:ext cx="208787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3" name="꺾인 연결선 32"/>
              <p:cNvCxnSpPr>
                <a:stCxn id="27" idx="2"/>
                <a:endCxn id="29" idx="1"/>
              </p:cNvCxnSpPr>
              <p:nvPr/>
            </p:nvCxnSpPr>
            <p:spPr bwMode="auto">
              <a:xfrm rot="16200000" flipH="1">
                <a:off x="5429285" y="2853213"/>
                <a:ext cx="424787" cy="1045399"/>
              </a:xfrm>
              <a:prstGeom prst="bentConnector2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4" name="꺾인 연결선 34"/>
              <p:cNvCxnSpPr>
                <a:stCxn id="29" idx="3"/>
                <a:endCxn id="28" idx="2"/>
              </p:cNvCxnSpPr>
              <p:nvPr/>
            </p:nvCxnSpPr>
            <p:spPr bwMode="auto">
              <a:xfrm flipV="1">
                <a:off x="7136378" y="3163520"/>
                <a:ext cx="1045398" cy="424787"/>
              </a:xfrm>
              <a:prstGeom prst="bentConnector2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19" name="직사각형 18"/>
            <p:cNvSpPr/>
            <p:nvPr/>
          </p:nvSpPr>
          <p:spPr>
            <a:xfrm>
              <a:off x="4733715" y="2795384"/>
              <a:ext cx="3597436" cy="2918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엘리트 체육</a:t>
              </a:r>
              <a:r>
                <a:rPr lang="en-US" altLang="ko-KR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- </a:t>
              </a:r>
              <a:r>
                <a:rPr lang="ko-KR" altLang="en-US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생활 체육</a:t>
              </a:r>
              <a:r>
                <a:rPr lang="en-US" altLang="ko-KR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- </a:t>
              </a:r>
              <a:r>
                <a:rPr lang="ko-KR" altLang="en-US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학교 체육을 연결하는 구심점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074318" y="4392996"/>
              <a:ext cx="4993481" cy="729368"/>
              <a:chOff x="4419172" y="4278620"/>
              <a:chExt cx="4648627" cy="707886"/>
            </a:xfrm>
          </p:grpSpPr>
          <p:sp>
            <p:nvSpPr>
              <p:cNvPr id="24" name="직사각형 23"/>
              <p:cNvSpPr/>
              <p:nvPr/>
            </p:nvSpPr>
            <p:spPr bwMode="auto">
              <a:xfrm>
                <a:off x="4419173" y="4278620"/>
                <a:ext cx="3600000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0000" rIns="90000" rtlCol="0" anchor="ctr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학교체육</a:t>
                </a:r>
                <a:r>
                  <a:rPr lang="en-US" altLang="ko-KR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엘리트체육</a:t>
                </a:r>
                <a:r>
                  <a:rPr lang="en-US" altLang="ko-KR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생활체육을 연계하는 매개체</a:t>
                </a:r>
                <a:endParaRPr lang="en-US" altLang="ko-KR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gray">
              <a:xfrm>
                <a:off x="4419172" y="4555619"/>
                <a:ext cx="464862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72000" anchor="ctr">
                <a:spAutoFit/>
              </a:bodyPr>
              <a:lstStyle/>
              <a:p>
                <a:pPr marL="88900" indent="-85725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스포츠클럽 활동이 선수육성과 연계</a:t>
                </a:r>
                <a:r>
                  <a:rPr lang="ko-KR" altLang="en-US" b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되는 협력시스템 구축을 통해 생활체육 참가자가 엘리트 선수의 저변으로 성장할 수 있는 여건 조성</a:t>
                </a:r>
                <a:endPara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4074318" y="5240762"/>
              <a:ext cx="4993481" cy="716294"/>
              <a:chOff x="4432296" y="5012962"/>
              <a:chExt cx="4648627" cy="695197"/>
            </a:xfrm>
          </p:grpSpPr>
          <p:sp>
            <p:nvSpPr>
              <p:cNvPr id="22" name="직사각형 21"/>
              <p:cNvSpPr/>
              <p:nvPr/>
            </p:nvSpPr>
            <p:spPr bwMode="auto">
              <a:xfrm>
                <a:off x="4432297" y="5012962"/>
                <a:ext cx="3599350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0000" rIns="90000" rtlCol="0" anchor="ctr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지역사회 기반의 체육 시스템 구축 </a:t>
                </a:r>
                <a:endParaRPr lang="en-US" altLang="ko-KR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gray">
              <a:xfrm>
                <a:off x="4432296" y="5289963"/>
                <a:ext cx="4648627" cy="418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72000" anchor="ctr">
                <a:spAutoFit/>
              </a:bodyPr>
              <a:lstStyle/>
              <a:p>
                <a:pPr marL="88900" indent="-85725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ko-KR" altLang="en-US" b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스포츠클럽에서 육성한 선수가 </a:t>
                </a: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지자체 및 직장 운동부 선수로 성장하고</a:t>
                </a:r>
                <a:r>
                  <a:rPr lang="en-US" altLang="ko-KR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지도자 </a:t>
                </a:r>
                <a:r>
                  <a:rPr lang="en-US" altLang="ko-KR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역할을 수행</a:t>
                </a:r>
                <a:r>
                  <a:rPr lang="ko-KR" altLang="en-US" b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하는 등 지역사회 중심의 체육 시스템 구축</a:t>
                </a:r>
                <a:endPara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정의 및 개요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Ⅱ</a:t>
            </a: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63658" y="3383540"/>
            <a:ext cx="738082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kumimoji="0" lang="ko-KR" altLang="en-US" sz="4800" kern="0" spc="-400" dirty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비전 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1173163" y="3177816"/>
            <a:ext cx="7554508" cy="1259296"/>
            <a:chOff x="2103370" y="3177816"/>
            <a:chExt cx="5694093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105042" y="3177816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103370" y="4365112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설명자료</a:t>
            </a:r>
            <a:r>
              <a:rPr lang="en-US" altLang="ko-KR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공유가치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5590805" y="3544867"/>
            <a:ext cx="2808288" cy="7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u="sng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회원을 비롯해 모든 국민들과 스포츠의 즐거움 공유</a:t>
            </a:r>
            <a:endParaRPr lang="en-US" altLang="ko-KR" sz="1300" b="1" u="sng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다세대</a:t>
            </a:r>
            <a:r>
              <a:rPr lang="en-US" altLang="ko-KR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spc="-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다계층</a:t>
            </a:r>
            <a:r>
              <a:rPr lang="en-US" altLang="ko-KR" sz="1300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건강소외계층과 함께 운동하는 문화 공유</a:t>
            </a:r>
            <a:endParaRPr lang="en-US" altLang="ko-KR" sz="1300" b="1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 대표 공공 스포츠클럽으로서 </a:t>
            </a:r>
            <a:r>
              <a:rPr lang="ko-KR" altLang="en-US" sz="1300" b="1" spc="-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나눔문화</a:t>
            </a:r>
            <a:r>
              <a:rPr lang="ko-KR" altLang="en-US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선도</a:t>
            </a:r>
            <a:endParaRPr lang="en-US" altLang="ko-KR" sz="1300" b="1" spc="-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413258" y="3553413"/>
            <a:ext cx="2808287" cy="7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u="sng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건강한 즐거움을 창조하는 클럽</a:t>
            </a:r>
            <a:endParaRPr lang="en-US" altLang="ko-KR" sz="1300" b="1" u="sng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스포츠를 통해 여럿이 함께 더 건강한 문화 조성</a:t>
            </a:r>
            <a:endParaRPr lang="en-US" altLang="ko-KR" sz="1300" b="1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땀 흘리며 함께 즐기는 문화로 소통하는 행</a:t>
            </a:r>
            <a:r>
              <a:rPr lang="ko-KR" altLang="en-US" sz="1300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</a:t>
            </a:r>
            <a:r>
              <a:rPr lang="ko-KR" altLang="en-US" sz="1300" b="1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 이미지</a:t>
            </a:r>
            <a:endParaRPr lang="en-US" altLang="ko-KR" sz="1300" b="1" spc="-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Rectangle 122"/>
          <p:cNvSpPr>
            <a:spLocks noChangeArrowheads="1"/>
          </p:cNvSpPr>
          <p:nvPr/>
        </p:nvSpPr>
        <p:spPr bwMode="gray">
          <a:xfrm>
            <a:off x="552045" y="1165108"/>
            <a:ext cx="8824640" cy="3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600" b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지역사회와 공유하고자 하는 </a:t>
            </a:r>
            <a:r>
              <a:rPr lang="ko-KR" altLang="en-US" sz="16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</a:t>
            </a:r>
            <a:r>
              <a:rPr lang="ko-KR" altLang="en-US" sz="1600" b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 및 실현방식</a:t>
            </a:r>
            <a:endParaRPr lang="ko-KR" altLang="en-US" sz="1600" b="1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07294" y="2346211"/>
            <a:ext cx="847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endParaRPr lang="ko-KR" altLang="en-US" sz="4400" b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gray">
          <a:xfrm>
            <a:off x="880063" y="4745531"/>
            <a:ext cx="7920558" cy="131762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1" u="none" strike="noStrike" kern="0" cap="none" spc="-10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2012078" y="4572585"/>
            <a:ext cx="5655970" cy="380296"/>
          </a:xfrm>
          <a:prstGeom prst="downArrow">
            <a:avLst>
              <a:gd name="adj1" fmla="val 83037"/>
              <a:gd name="adj2" fmla="val 54644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7133870" y="1658397"/>
            <a:ext cx="1882775" cy="3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/>
            <a:r>
              <a:rPr lang="en-US" altLang="ko-KR" sz="120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실현방식</a:t>
            </a:r>
            <a:r>
              <a:rPr lang="en-US" altLang="ko-KR" sz="120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en-US" altLang="ko-KR" sz="1200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735725" y="1806685"/>
            <a:ext cx="1882775" cy="3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/>
            <a:r>
              <a:rPr lang="en-US" altLang="ko-KR" sz="120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핵심가치</a:t>
            </a:r>
            <a:r>
              <a:rPr lang="en-US" altLang="ko-KR" sz="120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en-US" altLang="ko-KR" sz="1200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6144635" y="1819347"/>
            <a:ext cx="1566436" cy="152596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none" lIns="0" rIns="0" rtlCol="0" anchor="ctr"/>
          <a:lstStyle/>
          <a:p>
            <a:pPr algn="ctr" latinLnBrk="0"/>
            <a:r>
              <a:rPr lang="ko-KR" altLang="en-US" sz="28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나눔</a:t>
            </a:r>
            <a:r>
              <a:rPr lang="en-US" altLang="ko-KR" sz="28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8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(Sharing)</a:t>
            </a:r>
            <a:endParaRPr lang="en-US" altLang="ko-KR" sz="2800" b="1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112369" y="1819347"/>
            <a:ext cx="1566436" cy="152596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none" lIns="0" rIns="0" rtlCol="0" anchor="ctr"/>
          <a:lstStyle/>
          <a:p>
            <a:pPr algn="ctr" latinLnBrk="0"/>
            <a:r>
              <a:rPr lang="ko-KR" altLang="en-US" sz="28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즐거운</a:t>
            </a:r>
            <a:r>
              <a:rPr lang="en-US" altLang="ko-KR" sz="28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8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b="1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(Pleasure)</a:t>
            </a:r>
            <a:endParaRPr lang="en-US" altLang="ko-KR" sz="2800" b="1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863129" y="4794538"/>
            <a:ext cx="7920558" cy="1298758"/>
            <a:chOff x="975948" y="4815743"/>
            <a:chExt cx="7920558" cy="1298758"/>
          </a:xfrm>
        </p:grpSpPr>
        <p:grpSp>
          <p:nvGrpSpPr>
            <p:cNvPr id="45" name="그룹 44"/>
            <p:cNvGrpSpPr/>
            <p:nvPr/>
          </p:nvGrpSpPr>
          <p:grpSpPr>
            <a:xfrm>
              <a:off x="975948" y="5145001"/>
              <a:ext cx="7920558" cy="643329"/>
              <a:chOff x="992882" y="5204270"/>
              <a:chExt cx="7920558" cy="643329"/>
            </a:xfrm>
          </p:grpSpPr>
          <p:sp>
            <p:nvSpPr>
              <p:cNvPr id="67" name="Rectangle 6"/>
              <p:cNvSpPr>
                <a:spLocks noChangeArrowheads="1"/>
              </p:cNvSpPr>
              <p:nvPr/>
            </p:nvSpPr>
            <p:spPr bwMode="gray">
              <a:xfrm>
                <a:off x="2875954" y="5204270"/>
                <a:ext cx="4148344" cy="215553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1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“</a:t>
                </a:r>
                <a:r>
                  <a:rPr kumimoji="1" lang="ko-KR" altLang="en-US" sz="2400" b="1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건강한 즐거움을 나누는</a:t>
                </a:r>
                <a:r>
                  <a:rPr kumimoji="1" lang="en-US" altLang="ko-KR" sz="2400" b="1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”</a:t>
                </a:r>
                <a:r>
                  <a:rPr kumimoji="1" lang="ko-KR" altLang="en-US" sz="2400" b="1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endParaRPr kumimoji="1" lang="en-US" altLang="ko-KR" sz="2400" b="1" u="none" strike="noStrike" kern="0" cap="none" spc="-10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8" name="Rectangle 6"/>
              <p:cNvSpPr>
                <a:spLocks noChangeArrowheads="1"/>
              </p:cNvSpPr>
              <p:nvPr/>
            </p:nvSpPr>
            <p:spPr bwMode="gray">
              <a:xfrm>
                <a:off x="992882" y="5632046"/>
                <a:ext cx="7920558" cy="215553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b="1" kern="0" spc="-100" noProof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대한민국 공공 스포츠클럽</a:t>
                </a:r>
                <a:endParaRPr kumimoji="1" lang="en-US" altLang="ko-KR" b="1" u="none" strike="noStrike" kern="0" cap="none" spc="-100" normalizeH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69" name="직선 연결선 68"/>
              <p:cNvCxnSpPr/>
              <p:nvPr/>
            </p:nvCxnSpPr>
            <p:spPr bwMode="auto">
              <a:xfrm>
                <a:off x="2924037" y="5525699"/>
                <a:ext cx="40324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" name="그룹 45"/>
            <p:cNvGrpSpPr/>
            <p:nvPr/>
          </p:nvGrpSpPr>
          <p:grpSpPr>
            <a:xfrm>
              <a:off x="2256860" y="4815743"/>
              <a:ext cx="5397447" cy="1298758"/>
              <a:chOff x="2612451" y="4866545"/>
              <a:chExt cx="4601595" cy="1298758"/>
            </a:xfrm>
          </p:grpSpPr>
          <p:sp>
            <p:nvSpPr>
              <p:cNvPr id="65" name="Rectangle 34"/>
              <p:cNvSpPr>
                <a:spLocks noChangeArrowheads="1"/>
              </p:cNvSpPr>
              <p:nvPr/>
            </p:nvSpPr>
            <p:spPr bwMode="auto">
              <a:xfrm>
                <a:off x="6801048" y="4866545"/>
                <a:ext cx="412998" cy="1285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05000"/>
                  </a:lnSpc>
                  <a:spcAft>
                    <a:spcPct val="15000"/>
                  </a:spcAft>
                </a:pPr>
                <a:r>
                  <a:rPr lang="en-US" altLang="ko-KR" sz="8000" b="0" spc="-100" dirty="0">
                    <a:solidFill>
                      <a:srgbClr val="0070C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]</a:t>
                </a:r>
              </a:p>
            </p:txBody>
          </p: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2612451" y="4879758"/>
                <a:ext cx="412998" cy="1285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05000"/>
                  </a:lnSpc>
                  <a:spcAft>
                    <a:spcPct val="15000"/>
                  </a:spcAft>
                </a:pPr>
                <a:r>
                  <a:rPr lang="en-US" altLang="ko-KR" sz="8000" b="0" spc="-100" dirty="0">
                    <a:solidFill>
                      <a:srgbClr val="0070C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[</a:t>
                </a:r>
              </a:p>
            </p:txBody>
          </p:sp>
        </p:grpSp>
      </p:grpSp>
      <p:cxnSp>
        <p:nvCxnSpPr>
          <p:cNvPr id="70" name="직선 연결선 69"/>
          <p:cNvCxnSpPr/>
          <p:nvPr/>
        </p:nvCxnSpPr>
        <p:spPr bwMode="auto">
          <a:xfrm>
            <a:off x="752659" y="1582130"/>
            <a:ext cx="820859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직사각형 70"/>
          <p:cNvSpPr/>
          <p:nvPr/>
        </p:nvSpPr>
        <p:spPr bwMode="auto">
          <a:xfrm>
            <a:off x="4471977" y="4534277"/>
            <a:ext cx="717705" cy="390682"/>
          </a:xfrm>
          <a:prstGeom prst="rect">
            <a:avLst/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>
              <a:spcAft>
                <a:spcPts val="0"/>
              </a:spcAft>
            </a:pPr>
            <a:r>
              <a:rPr lang="ko-KR" altLang="en-US" sz="1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클럽 비전</a:t>
            </a:r>
            <a:endParaRPr lang="en-US" altLang="ko-KR" sz="1400" b="1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0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208584" y="1252086"/>
            <a:ext cx="936000" cy="348981"/>
            <a:chOff x="380492" y="1340768"/>
            <a:chExt cx="2439901" cy="324000"/>
          </a:xfrm>
        </p:grpSpPr>
        <p:sp>
          <p:nvSpPr>
            <p:cNvPr id="27" name="직사각형 26"/>
            <p:cNvSpPr/>
            <p:nvPr/>
          </p:nvSpPr>
          <p:spPr bwMode="auto">
            <a:xfrm>
              <a:off x="380492" y="1340768"/>
              <a:ext cx="2439901" cy="32400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비전</a:t>
              </a:r>
            </a:p>
          </p:txBody>
        </p:sp>
        <p:cxnSp>
          <p:nvCxnSpPr>
            <p:cNvPr id="28" name="직선 연결선 27"/>
            <p:cNvCxnSpPr/>
            <p:nvPr/>
          </p:nvCxnSpPr>
          <p:spPr bwMode="auto">
            <a:xfrm>
              <a:off x="700442" y="1639367"/>
              <a:ext cx="1800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직사각형 28"/>
          <p:cNvSpPr/>
          <p:nvPr/>
        </p:nvSpPr>
        <p:spPr>
          <a:xfrm>
            <a:off x="350687" y="4751612"/>
            <a:ext cx="3043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스포츠가 가진</a:t>
            </a:r>
            <a: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경쟁과 화합의 가치를 바탕으로</a:t>
            </a:r>
            <a: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여럿이 함께 운동하는</a:t>
            </a:r>
            <a: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b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b="1" i="1" u="sng" kern="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클럽 내 공동체 문화 회복</a:t>
            </a:r>
            <a:endParaRPr lang="ko-KR" altLang="en-US" sz="1400" b="1" i="1" u="sng" kern="0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77907" y="4751612"/>
            <a:ext cx="3155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b="1" i="1" kern="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초보자에서 </a:t>
            </a:r>
            <a:r>
              <a:rPr lang="ko-KR" altLang="en-US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엘리트</a:t>
            </a:r>
            <a: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세대와 계층이 </a:t>
            </a:r>
            <a: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함께 성장하고 클럽의 혜택을 </a:t>
            </a:r>
            <a: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지역사회에 다시 나누는</a:t>
            </a:r>
            <a:r>
              <a:rPr lang="en-US" altLang="ko-KR" sz="1400" b="1" i="1" kern="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b="1" i="1" kern="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b="1" i="1" u="sng" kern="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스포츠의 선순환 체계 조성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45" y="2054841"/>
            <a:ext cx="5079365" cy="732956"/>
          </a:xfrm>
          <a:prstGeom prst="rect">
            <a:avLst/>
          </a:prstGeom>
        </p:spPr>
      </p:pic>
      <p:sp>
        <p:nvSpPr>
          <p:cNvPr id="39" name="Freeform 4"/>
          <p:cNvSpPr>
            <a:spLocks/>
          </p:cNvSpPr>
          <p:nvPr/>
        </p:nvSpPr>
        <p:spPr bwMode="auto">
          <a:xfrm rot="10800000">
            <a:off x="721120" y="4456548"/>
            <a:ext cx="2376000" cy="193878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Freeform 4"/>
          <p:cNvSpPr>
            <a:spLocks/>
          </p:cNvSpPr>
          <p:nvPr/>
        </p:nvSpPr>
        <p:spPr bwMode="auto">
          <a:xfrm rot="10800000">
            <a:off x="6850004" y="4456548"/>
            <a:ext cx="2376000" cy="193878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225203" y="2049797"/>
            <a:ext cx="1783212" cy="591753"/>
            <a:chOff x="225203" y="2352883"/>
            <a:chExt cx="1783212" cy="591753"/>
          </a:xfrm>
        </p:grpSpPr>
        <p:grpSp>
          <p:nvGrpSpPr>
            <p:cNvPr id="48" name="그룹 47"/>
            <p:cNvGrpSpPr/>
            <p:nvPr/>
          </p:nvGrpSpPr>
          <p:grpSpPr>
            <a:xfrm>
              <a:off x="288808" y="2352883"/>
              <a:ext cx="1656000" cy="348981"/>
              <a:chOff x="380492" y="1340768"/>
              <a:chExt cx="2439901" cy="324000"/>
            </a:xfrm>
          </p:grpSpPr>
          <p:sp>
            <p:nvSpPr>
              <p:cNvPr id="50" name="직사각형 49"/>
              <p:cNvSpPr/>
              <p:nvPr/>
            </p:nvSpPr>
            <p:spPr bwMode="auto">
              <a:xfrm>
                <a:off x="380492" y="1340768"/>
                <a:ext cx="2439901" cy="324000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비전 체계</a:t>
                </a:r>
              </a:p>
            </p:txBody>
          </p:sp>
          <p:cxnSp>
            <p:nvCxnSpPr>
              <p:cNvPr id="51" name="직선 연결선 50"/>
              <p:cNvCxnSpPr/>
              <p:nvPr/>
            </p:nvCxnSpPr>
            <p:spPr bwMode="auto">
              <a:xfrm>
                <a:off x="700442" y="1639367"/>
                <a:ext cx="1800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9" name="TextBox 89"/>
            <p:cNvSpPr txBox="1">
              <a:spLocks noChangeArrowheads="1"/>
            </p:cNvSpPr>
            <p:nvPr/>
          </p:nvSpPr>
          <p:spPr bwMode="auto">
            <a:xfrm>
              <a:off x="225203" y="2667638"/>
              <a:ext cx="178321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1pPr>
              <a:lvl2pPr marL="742950" indent="-28575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2pPr>
              <a:lvl3pPr marL="1143000" indent="-22860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3pPr>
              <a:lvl4pPr marL="1600200" indent="-22860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4pPr>
              <a:lvl5pPr marL="2057400" indent="-22860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200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200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1200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 클럽 문화 조성</a:t>
              </a:r>
              <a:endParaRPr lang="ko-KR" altLang="en-US" sz="1200" spc="-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2" name="모서리가 둥근 직사각형 90"/>
          <p:cNvSpPr>
            <a:spLocks noChangeArrowheads="1"/>
          </p:cNvSpPr>
          <p:nvPr/>
        </p:nvSpPr>
        <p:spPr bwMode="auto">
          <a:xfrm>
            <a:off x="1166898" y="2960752"/>
            <a:ext cx="1472266" cy="23265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회원 측면</a:t>
            </a:r>
            <a:endParaRPr lang="ko-KR" altLang="en-US" sz="1400" b="1" kern="0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>
            <a:off x="704850" y="3414075"/>
            <a:ext cx="2359008" cy="829666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none" lIns="72000" tIns="72000" rIns="72000" bIns="36000" anchor="ctr"/>
          <a:lstStyle/>
          <a:p>
            <a:pPr algn="ctr" latinLnBrk="0"/>
            <a:r>
              <a:rPr lang="ko-KR" altLang="en-US" sz="2000" kern="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여럿이 </a:t>
            </a: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함께하는</a:t>
            </a:r>
            <a: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endParaRPr lang="ko-KR" altLang="en-US" sz="2000" kern="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 rot="10800000">
            <a:off x="1259316" y="2993542"/>
            <a:ext cx="180284" cy="17562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5" name="직선 연결선 54"/>
          <p:cNvCxnSpPr/>
          <p:nvPr/>
        </p:nvCxnSpPr>
        <p:spPr bwMode="auto">
          <a:xfrm>
            <a:off x="723858" y="3286924"/>
            <a:ext cx="2340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모서리가 둥근 직사각형 90"/>
          <p:cNvSpPr>
            <a:spLocks noChangeArrowheads="1"/>
          </p:cNvSpPr>
          <p:nvPr/>
        </p:nvSpPr>
        <p:spPr bwMode="auto">
          <a:xfrm>
            <a:off x="4216867" y="2960752"/>
            <a:ext cx="1472266" cy="23265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클럽 측면</a:t>
            </a:r>
            <a:endParaRPr lang="ko-KR" altLang="en-US" sz="1400" b="1" kern="0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AutoShape 15"/>
          <p:cNvSpPr>
            <a:spLocks noChangeArrowheads="1"/>
          </p:cNvSpPr>
          <p:nvPr/>
        </p:nvSpPr>
        <p:spPr bwMode="auto">
          <a:xfrm>
            <a:off x="3754819" y="3414075"/>
            <a:ext cx="2359008" cy="829666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none" lIns="72000" tIns="72000" rIns="72000" bIns="36000" anchor="ctr"/>
          <a:lstStyle/>
          <a:p>
            <a:pPr algn="ctr" latinLnBrk="0"/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더 건강한 클럽</a:t>
            </a:r>
            <a: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endParaRPr lang="ko-KR" altLang="en-US" sz="2000" kern="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 rot="10800000">
            <a:off x="4309285" y="2993542"/>
            <a:ext cx="180284" cy="17562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 bwMode="auto">
          <a:xfrm>
            <a:off x="3773827" y="3286924"/>
            <a:ext cx="2340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모서리가 둥근 직사각형 90"/>
          <p:cNvSpPr>
            <a:spLocks noChangeArrowheads="1"/>
          </p:cNvSpPr>
          <p:nvPr/>
        </p:nvSpPr>
        <p:spPr bwMode="auto">
          <a:xfrm>
            <a:off x="7341494" y="2960752"/>
            <a:ext cx="1472266" cy="23265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 측면</a:t>
            </a:r>
            <a:endParaRPr lang="ko-KR" altLang="en-US" sz="1400" b="1" kern="0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6834711" y="3414075"/>
            <a:ext cx="2359008" cy="829666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none" lIns="72000" tIns="72000" rIns="72000" bIns="36000" anchor="ctr"/>
          <a:lstStyle/>
          <a:p>
            <a:pPr algn="ctr" latinLnBrk="0"/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더불어 성장하고</a:t>
            </a:r>
            <a: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나누는 문화</a:t>
            </a:r>
            <a:endParaRPr lang="ko-KR" altLang="en-US" sz="2000" kern="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auto">
          <a:xfrm rot="10800000">
            <a:off x="7337731" y="2993542"/>
            <a:ext cx="180284" cy="17562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3" name="직선 연결선 62"/>
          <p:cNvCxnSpPr/>
          <p:nvPr/>
        </p:nvCxnSpPr>
        <p:spPr bwMode="auto">
          <a:xfrm>
            <a:off x="6853719" y="3286924"/>
            <a:ext cx="2340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4" name="그룹 63"/>
          <p:cNvGrpSpPr/>
          <p:nvPr/>
        </p:nvGrpSpPr>
        <p:grpSpPr>
          <a:xfrm>
            <a:off x="1727652" y="1232560"/>
            <a:ext cx="6770652" cy="474149"/>
            <a:chOff x="1913981" y="1298667"/>
            <a:chExt cx="6770652" cy="474149"/>
          </a:xfrm>
        </p:grpSpPr>
        <p:sp>
          <p:nvSpPr>
            <p:cNvPr id="72" name="Rectangle 54"/>
            <p:cNvSpPr>
              <a:spLocks noChangeArrowheads="1"/>
            </p:cNvSpPr>
            <p:nvPr/>
          </p:nvSpPr>
          <p:spPr bwMode="auto">
            <a:xfrm>
              <a:off x="5499369" y="1305838"/>
              <a:ext cx="3185264" cy="4669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spcAft>
                  <a:spcPts val="0"/>
                </a:spcAft>
                <a:tabLst>
                  <a:tab pos="180975" algn="l"/>
                </a:tabLst>
                <a:defRPr/>
              </a:pPr>
              <a:r>
                <a:rPr lang="ko-KR" altLang="en-US" sz="2000" b="1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대한민국 공공 스포츠클럽</a:t>
              </a:r>
              <a:endParaRPr lang="ko-KR" altLang="en-US" sz="2000" b="1" spc="-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auto">
            <a:xfrm>
              <a:off x="1913981" y="1298667"/>
              <a:ext cx="3514923" cy="4669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363538" algn="ctr">
                <a:spcAft>
                  <a:spcPts val="0"/>
                </a:spcAft>
                <a:tabLst>
                  <a:tab pos="180975" algn="l"/>
                </a:tabLst>
                <a:defRPr/>
              </a:pPr>
              <a:r>
                <a:rPr lang="ko-KR" altLang="en-US" sz="1600" b="1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국민과 함께 건강한 즐거움을 나누는</a:t>
              </a:r>
              <a:endParaRPr lang="ko-KR" altLang="en-US" sz="1600" b="1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3433917" y="4751612"/>
            <a:ext cx="3043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자신이 가진 재능으로 스포츠클럽과 </a:t>
            </a:r>
            <a:r>
              <a:rPr lang="en-US" altLang="ko-KR" sz="1400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다른 회원에게 기여하고 </a:t>
            </a:r>
            <a:r>
              <a:rPr lang="en-US" altLang="ko-KR" sz="1400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스포츠클럽 운영에 참여하는</a:t>
            </a:r>
            <a: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b="1" i="1" kern="0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b="1" i="1" u="sng" kern="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건강한 스포츠문화 </a:t>
            </a:r>
            <a:r>
              <a:rPr lang="ko-KR" altLang="en-US" sz="1400" b="1" i="1" u="sng" kern="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조성</a:t>
            </a:r>
          </a:p>
        </p:txBody>
      </p:sp>
      <p:sp>
        <p:nvSpPr>
          <p:cNvPr id="75" name="Freeform 4"/>
          <p:cNvSpPr>
            <a:spLocks/>
          </p:cNvSpPr>
          <p:nvPr/>
        </p:nvSpPr>
        <p:spPr bwMode="auto">
          <a:xfrm rot="10800000">
            <a:off x="3804350" y="4456548"/>
            <a:ext cx="2376000" cy="193878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5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843744" y="1186052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핵심영역  </a:t>
            </a:r>
            <a:r>
              <a:rPr lang="en-US" altLang="ko-KR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1]</a:t>
            </a:r>
            <a:endParaRPr lang="en-US" altLang="ko-KR" sz="2000" b="1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802292" y="1753111"/>
            <a:ext cx="1777445" cy="166380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prstClr val="black"/>
            </a:outerShdw>
          </a:effectLst>
          <a:extLst/>
        </p:spPr>
        <p:txBody>
          <a:bodyPr anchor="ctr"/>
          <a:lstStyle/>
          <a:p>
            <a:pPr algn="ctr"/>
            <a:endParaRPr lang="ko-KR" altLang="en-US" sz="1200" b="1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28"/>
          <p:cNvSpPr>
            <a:spLocks noChangeArrowheads="1"/>
          </p:cNvSpPr>
          <p:nvPr/>
        </p:nvSpPr>
        <p:spPr bwMode="auto">
          <a:xfrm>
            <a:off x="761541" y="2614592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kumimoji="1" lang="ko-KR" altLang="en-US" sz="3200" b="1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함께</a:t>
            </a:r>
            <a:endParaRPr kumimoji="1" lang="ko-KR" altLang="en-US" sz="3200" b="1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488504" y="3868816"/>
            <a:ext cx="2381641" cy="1657610"/>
          </a:xfrm>
          <a:prstGeom prst="roundRect">
            <a:avLst>
              <a:gd name="adj" fmla="val 0"/>
            </a:avLst>
          </a:prstGeom>
          <a:noFill/>
          <a:ln w="15875" algn="ctr">
            <a:solidFill>
              <a:srgbClr val="FFFFFF">
                <a:lumMod val="8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18000" tIns="252000" rIns="18000" bIns="91440" anchor="ctr"/>
          <a:lstStyle/>
          <a:p>
            <a:pPr algn="ctr" latinLnBrk="0">
              <a:lnSpc>
                <a:spcPct val="115000"/>
              </a:lnSpc>
              <a:defRPr/>
            </a:pPr>
            <a:r>
              <a:rPr kumimoji="1" lang="ko-KR" altLang="en-US" sz="15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가진</a:t>
            </a:r>
            <a: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경쟁과 화합의 가치를 바탕으로 여럿이 함께 운동하는 </a:t>
            </a: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내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공동체 문화 회복</a:t>
            </a:r>
            <a:endParaRPr lang="en-US" altLang="ko-KR" sz="1500" u="sng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Freeform 4"/>
          <p:cNvSpPr>
            <a:spLocks/>
          </p:cNvSpPr>
          <p:nvPr/>
        </p:nvSpPr>
        <p:spPr bwMode="auto">
          <a:xfrm rot="5400000" flipH="1">
            <a:off x="892201" y="3486893"/>
            <a:ext cx="4485776" cy="24629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b="1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591632" y="3692141"/>
            <a:ext cx="210506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16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여럿이 함께하는 문화</a:t>
            </a:r>
            <a:endParaRPr lang="en-US" altLang="ko-KR" sz="1600" b="1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Rectangle 8"/>
          <p:cNvSpPr/>
          <p:nvPr/>
        </p:nvSpPr>
        <p:spPr>
          <a:xfrm>
            <a:off x="3487530" y="1211550"/>
            <a:ext cx="5930682" cy="4896544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  <a:defRPr/>
            </a:pPr>
            <a:endParaRPr lang="en-GB" altLang="en-US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AutoShape 31"/>
          <p:cNvSpPr>
            <a:spLocks noChangeArrowheads="1"/>
          </p:cNvSpPr>
          <p:nvPr/>
        </p:nvSpPr>
        <p:spPr bwMode="auto">
          <a:xfrm>
            <a:off x="3642758" y="1333853"/>
            <a:ext cx="487013" cy="41183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b="1" kern="0" spc="-5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방향</a:t>
            </a:r>
            <a:endParaRPr lang="en-US" altLang="ko-KR" sz="1200" b="1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직사각형 28"/>
          <p:cNvSpPr>
            <a:spLocks noChangeArrowheads="1"/>
          </p:cNvSpPr>
          <p:nvPr/>
        </p:nvSpPr>
        <p:spPr bwMode="auto">
          <a:xfrm>
            <a:off x="745357" y="2061984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kumimoji="1" lang="ko-KR" altLang="en-US" sz="3200" b="1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여럿이</a:t>
            </a:r>
            <a:endParaRPr kumimoji="1" lang="ko-KR" altLang="en-US" sz="3200" b="1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7" name="직선 연결선 66"/>
          <p:cNvCxnSpPr/>
          <p:nvPr/>
        </p:nvCxnSpPr>
        <p:spPr bwMode="auto">
          <a:xfrm flipV="1">
            <a:off x="937028" y="2539371"/>
            <a:ext cx="1476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8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9309227"/>
              </p:ext>
            </p:extLst>
          </p:nvPr>
        </p:nvGraphicFramePr>
        <p:xfrm>
          <a:off x="3647632" y="3986979"/>
          <a:ext cx="5581377" cy="201310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5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다연령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연령대가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참여할 수 있는 종목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프로그램을 기획한다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다연령</a:t>
                      </a: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구조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개별 종목에서도 구현한다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24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가족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가족단위 참여를 확장하기 위해 가족프로그램을 운영한다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가족단위 참여를 위해 다양한 인센티브를 제공한다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다수준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초보자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중급자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고급자에게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적합한 강습서비스를 제공한다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회원 간 경쟁할 수 있는 대회를 개최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참여한다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34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화합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장애인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저소득층이 스포츠클럽에 참여할 수 있도록 참여방안을 마련한다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함께 즐길 수 있는 커뮤니티 활동을 제공한다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함께 어울릴 수 있는 클럽하우스를 구비한다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571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9" name="직선 화살표 연결선 68"/>
          <p:cNvCxnSpPr/>
          <p:nvPr/>
        </p:nvCxnSpPr>
        <p:spPr bwMode="auto">
          <a:xfrm>
            <a:off x="3584848" y="2491438"/>
            <a:ext cx="2490102" cy="0"/>
          </a:xfrm>
          <a:prstGeom prst="straightConnector1">
            <a:avLst/>
          </a:prstGeom>
          <a:noFill/>
          <a:ln w="9525" cap="flat" cmpd="sng" algn="ctr">
            <a:solidFill>
              <a:srgbClr val="1482A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AutoShape 73"/>
          <p:cNvSpPr>
            <a:spLocks noChangeArrowheads="1"/>
          </p:cNvSpPr>
          <p:nvPr/>
        </p:nvSpPr>
        <p:spPr bwMode="gray">
          <a:xfrm>
            <a:off x="3701930" y="2359329"/>
            <a:ext cx="498469" cy="254375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200" b="1" kern="0" spc="-5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</a:t>
            </a:r>
          </a:p>
        </p:txBody>
      </p:sp>
      <p:sp>
        <p:nvSpPr>
          <p:cNvPr id="71" name="AutoShape 73"/>
          <p:cNvSpPr>
            <a:spLocks noChangeArrowheads="1"/>
          </p:cNvSpPr>
          <p:nvPr/>
        </p:nvSpPr>
        <p:spPr bwMode="gray">
          <a:xfrm>
            <a:off x="4259660" y="2359329"/>
            <a:ext cx="498469" cy="254375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/>
            <a:r>
              <a:rPr lang="ko-KR" altLang="en-US" sz="1200" kern="0" spc="-5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</a:t>
            </a:r>
            <a:endParaRPr lang="ko-KR" altLang="en-US" sz="1200" kern="0" spc="-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AutoShape 73"/>
          <p:cNvSpPr>
            <a:spLocks noChangeArrowheads="1"/>
          </p:cNvSpPr>
          <p:nvPr/>
        </p:nvSpPr>
        <p:spPr bwMode="gray">
          <a:xfrm>
            <a:off x="4812110" y="2359329"/>
            <a:ext cx="498469" cy="254375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/>
            <a:r>
              <a:rPr lang="ko-KR" altLang="en-US" sz="1200" kern="0" spc="-5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</a:t>
            </a:r>
            <a:endParaRPr lang="ko-KR" altLang="en-US" sz="1200" kern="0" spc="-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8" name="직선 화살표 연결선 77"/>
          <p:cNvCxnSpPr/>
          <p:nvPr/>
        </p:nvCxnSpPr>
        <p:spPr bwMode="auto">
          <a:xfrm rot="16200000">
            <a:off x="5034597" y="2471626"/>
            <a:ext cx="1152000" cy="0"/>
          </a:xfrm>
          <a:prstGeom prst="straightConnector1">
            <a:avLst/>
          </a:prstGeom>
          <a:noFill/>
          <a:ln w="9525" cap="flat" cmpd="sng" algn="ctr">
            <a:solidFill>
              <a:srgbClr val="1482A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AutoShape 73"/>
          <p:cNvSpPr>
            <a:spLocks noChangeArrowheads="1"/>
          </p:cNvSpPr>
          <p:nvPr/>
        </p:nvSpPr>
        <p:spPr bwMode="gray">
          <a:xfrm>
            <a:off x="5373978" y="2064054"/>
            <a:ext cx="498469" cy="254375"/>
          </a:xfrm>
          <a:prstGeom prst="roundRect">
            <a:avLst>
              <a:gd name="adj" fmla="val 0"/>
            </a:avLst>
          </a:prstGeom>
          <a:solidFill>
            <a:srgbClr val="808080">
              <a:lumMod val="20000"/>
              <a:lumOff val="80000"/>
            </a:srgb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200" kern="0" spc="-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선수반</a:t>
            </a:r>
            <a:endParaRPr lang="ko-KR" altLang="en-US" sz="1200" b="1" kern="0" spc="-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AutoShape 73"/>
          <p:cNvSpPr>
            <a:spLocks noChangeArrowheads="1"/>
          </p:cNvSpPr>
          <p:nvPr/>
        </p:nvSpPr>
        <p:spPr bwMode="gray">
          <a:xfrm>
            <a:off x="5373978" y="2654604"/>
            <a:ext cx="498469" cy="578469"/>
          </a:xfrm>
          <a:prstGeom prst="roundRect">
            <a:avLst>
              <a:gd name="adj" fmla="val 0"/>
            </a:avLst>
          </a:prstGeom>
          <a:solidFill>
            <a:srgbClr val="808080">
              <a:lumMod val="20000"/>
              <a:lumOff val="80000"/>
            </a:srgb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2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</a:t>
            </a:r>
            <a:r>
              <a:rPr lang="en-US" altLang="ko-KR" sz="12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소외</a:t>
            </a:r>
            <a:r>
              <a:rPr lang="en-US" altLang="ko-KR" sz="12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1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계층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6344082" y="2094161"/>
            <a:ext cx="30741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b="1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연령대가 자신에게 적합한 수준의 </a:t>
            </a:r>
            <a:r>
              <a:rPr lang="en-US" altLang="ko-KR" sz="1200" b="1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1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활동에 </a:t>
            </a:r>
            <a:r>
              <a:rPr lang="ko-KR" altLang="en-US" sz="1200" b="1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참여할 수 있는 스포츠클럽</a:t>
            </a:r>
            <a:endParaRPr lang="en-US" altLang="ko-KR" sz="1200" b="1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건강소외계층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장애인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저소득층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참여할 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 있는 스포츠클럽</a:t>
            </a:r>
            <a:endParaRPr lang="en-US" altLang="ko-KR" sz="120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가족이 함께 참여할 수 있는 스포츠클럽</a:t>
            </a:r>
            <a:endParaRPr lang="ko-KR" altLang="en-US" sz="120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TextBox 89"/>
          <p:cNvSpPr txBox="1">
            <a:spLocks noChangeArrowheads="1"/>
          </p:cNvSpPr>
          <p:nvPr/>
        </p:nvSpPr>
        <p:spPr bwMode="auto">
          <a:xfrm>
            <a:off x="4189217" y="1311095"/>
            <a:ext cx="5120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아이부터 어른까지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또는 가족단위로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스포츠를 통해  </a:t>
            </a:r>
            <a:r>
              <a:rPr kumimoji="0" lang="ko-KR" altLang="en-US" sz="1200" b="1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즐거움을 느낄 수 있는 다양한 수준의 종목</a:t>
            </a:r>
            <a:r>
              <a:rPr kumimoji="0" lang="en-US" altLang="ko-KR" sz="1200" b="1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200" b="1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활동이 가능한 스포츠클럽</a:t>
            </a:r>
            <a:endParaRPr kumimoji="0" lang="ko-KR" altLang="en-US" sz="1200" b="1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Freeform 4"/>
          <p:cNvSpPr>
            <a:spLocks/>
          </p:cNvSpPr>
          <p:nvPr/>
        </p:nvSpPr>
        <p:spPr bwMode="auto">
          <a:xfrm rot="5400000" flipH="1">
            <a:off x="5928172" y="2396555"/>
            <a:ext cx="677849" cy="179921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b="1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AutoShape 73"/>
          <p:cNvSpPr>
            <a:spLocks noChangeArrowheads="1"/>
          </p:cNvSpPr>
          <p:nvPr/>
        </p:nvSpPr>
        <p:spPr bwMode="gray">
          <a:xfrm>
            <a:off x="5373978" y="2359195"/>
            <a:ext cx="498469" cy="254375"/>
          </a:xfrm>
          <a:prstGeom prst="roundRect">
            <a:avLst>
              <a:gd name="adj" fmla="val 0"/>
            </a:avLst>
          </a:prstGeom>
          <a:solidFill>
            <a:srgbClr val="808080">
              <a:lumMod val="20000"/>
              <a:lumOff val="80000"/>
            </a:srgb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취미</a:t>
            </a:r>
            <a:endParaRPr lang="ko-KR" altLang="en-US" sz="1200" b="1" kern="0" spc="-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왼쪽 중괄호 87"/>
          <p:cNvSpPr/>
          <p:nvPr/>
        </p:nvSpPr>
        <p:spPr bwMode="auto">
          <a:xfrm rot="16200000">
            <a:off x="4383040" y="2018190"/>
            <a:ext cx="180000" cy="1463975"/>
          </a:xfrm>
          <a:prstGeom prst="leftBrace">
            <a:avLst>
              <a:gd name="adj1" fmla="val 35297"/>
              <a:gd name="adj2" fmla="val 50000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윤고딕130" pitchFamily="18" charset="-127"/>
            </a:endParaRPr>
          </a:p>
        </p:txBody>
      </p:sp>
      <p:sp>
        <p:nvSpPr>
          <p:cNvPr id="89" name="AutoShape 73"/>
          <p:cNvSpPr>
            <a:spLocks noChangeArrowheads="1"/>
          </p:cNvSpPr>
          <p:nvPr/>
        </p:nvSpPr>
        <p:spPr bwMode="gray">
          <a:xfrm>
            <a:off x="3820126" y="2846379"/>
            <a:ext cx="1270902" cy="254375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가족단위 참여</a:t>
            </a:r>
            <a:endParaRPr lang="ko-KR" altLang="en-US" sz="1200" b="1" kern="0" spc="-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auto">
          <a:xfrm>
            <a:off x="3651654" y="3695826"/>
            <a:ext cx="5577355" cy="20591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추진방향</a:t>
            </a:r>
            <a:endParaRPr lang="en-US" altLang="ko-KR" sz="1200" b="1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9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843744" y="1171254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핵심영역  </a:t>
            </a:r>
            <a:r>
              <a:rPr lang="en-US" altLang="ko-KR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2]</a:t>
            </a:r>
            <a:endParaRPr lang="en-US" altLang="ko-KR" sz="2000" b="1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802292" y="1738313"/>
            <a:ext cx="1777445" cy="166380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prstClr val="black"/>
            </a:outerShdw>
          </a:effectLst>
          <a:extLst/>
        </p:spPr>
        <p:txBody>
          <a:bodyPr anchor="ctr"/>
          <a:lstStyle/>
          <a:p>
            <a:pPr algn="ctr"/>
            <a:endParaRPr lang="ko-KR" altLang="en-US" sz="1200" b="1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28"/>
          <p:cNvSpPr>
            <a:spLocks noChangeArrowheads="1"/>
          </p:cNvSpPr>
          <p:nvPr/>
        </p:nvSpPr>
        <p:spPr bwMode="auto">
          <a:xfrm>
            <a:off x="761541" y="2656732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kumimoji="1" lang="ko-KR" altLang="en-US" sz="3200" b="1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endParaRPr kumimoji="1" lang="ko-KR" altLang="en-US" sz="3200" b="1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 rot="5400000" flipH="1">
            <a:off x="892201" y="3472095"/>
            <a:ext cx="4485776" cy="24629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b="1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28"/>
          <p:cNvSpPr>
            <a:spLocks noChangeArrowheads="1"/>
          </p:cNvSpPr>
          <p:nvPr/>
        </p:nvSpPr>
        <p:spPr bwMode="auto">
          <a:xfrm>
            <a:off x="745357" y="2060848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ko-KR" altLang="en-US" sz="320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건강한</a:t>
            </a:r>
            <a:endParaRPr kumimoji="1" lang="ko-KR" altLang="en-US" sz="3200" b="1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 bwMode="auto">
          <a:xfrm flipV="1">
            <a:off x="937028" y="2581511"/>
            <a:ext cx="1476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모서리가 둥근 직사각형 11"/>
          <p:cNvSpPr/>
          <p:nvPr/>
        </p:nvSpPr>
        <p:spPr bwMode="auto">
          <a:xfrm>
            <a:off x="488504" y="3854018"/>
            <a:ext cx="2381641" cy="1657610"/>
          </a:xfrm>
          <a:prstGeom prst="roundRect">
            <a:avLst>
              <a:gd name="adj" fmla="val 0"/>
            </a:avLst>
          </a:prstGeom>
          <a:noFill/>
          <a:ln w="15875" algn="ctr">
            <a:solidFill>
              <a:srgbClr val="FFFFFF">
                <a:lumMod val="8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18000" tIns="252000" rIns="18000" bIns="91440" anchor="ctr"/>
          <a:lstStyle/>
          <a:p>
            <a:pPr algn="ctr" latinLnBrk="0">
              <a:lnSpc>
                <a:spcPct val="115000"/>
              </a:lnSpc>
              <a:defRPr/>
            </a:pP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자신이 가진 재능으로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 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기여하고</a:t>
            </a:r>
            <a: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스포츠클럽 운영에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참여하는</a:t>
            </a:r>
            <a:b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건강한 스포츠문화 조성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91021" y="3677343"/>
            <a:ext cx="1906291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16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건강한 클럽문화</a:t>
            </a:r>
            <a:endParaRPr lang="en-US" altLang="ko-KR" sz="1600" b="1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3487530" y="1196752"/>
            <a:ext cx="5930682" cy="4896544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  <a:defRPr/>
            </a:pPr>
            <a:endParaRPr lang="en-GB" altLang="en-US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3642758" y="1310588"/>
            <a:ext cx="487013" cy="41183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b="1" kern="0" spc="-5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방향</a:t>
            </a:r>
            <a:endParaRPr lang="en-US" altLang="ko-KR" sz="1200" b="1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9314729"/>
              </p:ext>
            </p:extLst>
          </p:nvPr>
        </p:nvGraphicFramePr>
        <p:xfrm>
          <a:off x="3647632" y="3933056"/>
          <a:ext cx="5581377" cy="208103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5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36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방식으로 스포츠클럽에 기여할 수 있는 자원봉사 루트를 만든다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자원봉사 문화가 확산되기 위해 노력한다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또한 스포츠클럽은 자원봉사자의 명예를 높이기 위해 노력한다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2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자치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종목별 자치조직이 구성되도록 노력한다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자치조직은 새로운 회원에게 열려있고 도움을 줄 수 있어야 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대의원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종목별 자지조직의 대표는 대의원의 자격으로 스포츠클럽 정기총회에 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참석하여 클럽의 의사결정 과정에 참여한다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5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올바른 운동상식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건강상식이 회원에게 전달되고 확산 될 수 있도록 노력한다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운동을 통해 육체와 정신 모두가 건강해 질 수 있도록 정보를 공유한다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1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571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89"/>
          <p:cNvSpPr txBox="1">
            <a:spLocks noChangeArrowheads="1"/>
          </p:cNvSpPr>
          <p:nvPr/>
        </p:nvSpPr>
        <p:spPr bwMode="auto">
          <a:xfrm>
            <a:off x="4189217" y="1287830"/>
            <a:ext cx="5048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회원이 자신이 가진 재능을 활용하여 다른 구성원에게 도움을 제공하는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발전을 위한 헌신과 적극적인 참여가 이루어지는 스포츠클럽  </a:t>
            </a:r>
            <a:endParaRPr kumimoji="0" lang="ko-KR" altLang="en-US" sz="1200" b="1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3651654" y="3691137"/>
            <a:ext cx="5577355" cy="20591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추진방향</a:t>
            </a:r>
            <a:endParaRPr lang="en-US" altLang="ko-KR" sz="1200" b="1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538383" y="1988841"/>
            <a:ext cx="5515002" cy="1498858"/>
            <a:chOff x="3501889" y="1381959"/>
            <a:chExt cx="5765486" cy="1614236"/>
          </a:xfrm>
        </p:grpSpPr>
        <p:grpSp>
          <p:nvGrpSpPr>
            <p:cNvPr id="20" name="그룹 19"/>
            <p:cNvGrpSpPr/>
            <p:nvPr/>
          </p:nvGrpSpPr>
          <p:grpSpPr>
            <a:xfrm>
              <a:off x="4867837" y="1381959"/>
              <a:ext cx="3136603" cy="1108449"/>
              <a:chOff x="4545006" y="1566403"/>
              <a:chExt cx="3487293" cy="1232380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5808858" y="1566403"/>
                <a:ext cx="981613" cy="982025"/>
                <a:chOff x="4113137" y="1535584"/>
                <a:chExt cx="981613" cy="982025"/>
              </a:xfrm>
            </p:grpSpPr>
            <p:sp>
              <p:nvSpPr>
                <p:cNvPr id="29" name="모서리가 둥근 직사각형 90"/>
                <p:cNvSpPr>
                  <a:spLocks noChangeArrowheads="1"/>
                </p:cNvSpPr>
                <p:nvPr/>
              </p:nvSpPr>
              <p:spPr bwMode="auto">
                <a:xfrm>
                  <a:off x="4131583" y="1535584"/>
                  <a:ext cx="943295" cy="931058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72000" tIns="72000" rIns="72000" bIns="36000" anchor="ctr"/>
                <a:lstStyle/>
                <a:p>
                  <a:pPr algn="ctr" latinLnBrk="0"/>
                  <a:endParaRPr lang="en-US" altLang="ko-KR" sz="1500" kern="0" spc="-150" dirty="0">
                    <a:solidFill>
                      <a:srgbClr val="0070C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4939334" y="1720672"/>
                  <a:ext cx="144000" cy="144000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altLang="ko-KR" sz="20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" name="이등변 삼각형 30"/>
                <p:cNvSpPr/>
                <p:nvPr/>
              </p:nvSpPr>
              <p:spPr bwMode="auto">
                <a:xfrm rot="2933669">
                  <a:off x="4317217" y="1587327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2" name="이등변 삼각형 31"/>
                <p:cNvSpPr/>
                <p:nvPr/>
              </p:nvSpPr>
              <p:spPr bwMode="auto">
                <a:xfrm rot="7923608">
                  <a:off x="4825711" y="1591431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3" name="이등변 삼각형 32"/>
                <p:cNvSpPr/>
                <p:nvPr/>
              </p:nvSpPr>
              <p:spPr bwMode="auto">
                <a:xfrm rot="18681678">
                  <a:off x="4314098" y="2371624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4" name="이등변 삼각형 33"/>
                <p:cNvSpPr/>
                <p:nvPr/>
              </p:nvSpPr>
              <p:spPr bwMode="auto">
                <a:xfrm rot="14100533">
                  <a:off x="4807475" y="2385122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5" name="이등변 삼각형 34"/>
                <p:cNvSpPr/>
                <p:nvPr/>
              </p:nvSpPr>
              <p:spPr bwMode="auto">
                <a:xfrm rot="20464399">
                  <a:off x="4113137" y="2087680"/>
                  <a:ext cx="62879" cy="388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6" name="이등변 삼각형 35"/>
                <p:cNvSpPr/>
                <p:nvPr/>
              </p:nvSpPr>
              <p:spPr bwMode="auto">
                <a:xfrm rot="11480403">
                  <a:off x="5031871" y="2087679"/>
                  <a:ext cx="62879" cy="388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4130110" y="1720672"/>
                  <a:ext cx="144000" cy="144000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altLang="ko-KR" sz="20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8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4537428" y="2373609"/>
                  <a:ext cx="144000" cy="144000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altLang="ko-KR" sz="20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5866350" y="1804296"/>
                <a:ext cx="868850" cy="492436"/>
              </a:xfrm>
              <a:prstGeom prst="roundRect">
                <a:avLst>
                  <a:gd name="adj" fmla="val 0"/>
                </a:avLst>
              </a:prstGeom>
              <a:noFill/>
              <a:ln w="12700" algn="ctr">
                <a:noFill/>
                <a:round/>
                <a:headEnd/>
                <a:tailEnd/>
              </a:ln>
            </p:spPr>
            <p:txBody>
              <a:bodyPr wrap="square" tIns="36000" bIns="36000" anchor="t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200"/>
                  </a:spcAft>
                  <a:buSzPct val="80000"/>
                </a:pPr>
                <a:r>
                  <a:rPr kumimoji="1" lang="ko-KR" altLang="en-US" sz="1100" b="1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건강한</a:t>
                </a:r>
                <a:r>
                  <a:rPr kumimoji="1" lang="en-US" altLang="ko-KR" sz="1100" b="1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kumimoji="1" lang="en-US" altLang="ko-KR" sz="1100" b="1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1" lang="ko-KR" altLang="en-US" sz="1100" b="1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클럽문화</a:t>
                </a:r>
                <a:endParaRPr kumimoji="1" lang="en-US" altLang="ko-KR" sz="1100" b="1" spc="-1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Rectangle 54"/>
              <p:cNvSpPr>
                <a:spLocks noChangeArrowheads="1"/>
              </p:cNvSpPr>
              <p:nvPr/>
            </p:nvSpPr>
            <p:spPr bwMode="auto">
              <a:xfrm>
                <a:off x="6818855" y="1566404"/>
                <a:ext cx="1213444" cy="21376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algn="ctr">
                <a:noFill/>
                <a:prstDash val="sysDash"/>
                <a:round/>
                <a:headEnd/>
                <a:tailEnd/>
              </a:ln>
            </p:spPr>
            <p:txBody>
              <a:bodyPr wrap="square" lIns="0" rIns="0" anchor="ctr"/>
              <a:lstStyle/>
              <a:p>
                <a:pPr algn="ctr">
                  <a:defRPr/>
                </a:pPr>
                <a:r>
                  <a:rPr lang="ko-KR" altLang="en-US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클럽기여</a:t>
                </a:r>
                <a:r>
                  <a:rPr lang="en-US" altLang="ko-KR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lang="ko-KR" altLang="en-US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헌신</a:t>
                </a:r>
                <a:endParaRPr lang="ko-KR" altLang="en-US" sz="1100" b="1" spc="-5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" name="Rectangle 54"/>
              <p:cNvSpPr>
                <a:spLocks noChangeArrowheads="1"/>
              </p:cNvSpPr>
              <p:nvPr/>
            </p:nvSpPr>
            <p:spPr bwMode="auto">
              <a:xfrm>
                <a:off x="4545006" y="1566404"/>
                <a:ext cx="1213444" cy="21376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algn="ctr">
                <a:noFill/>
                <a:prstDash val="sysDash"/>
                <a:round/>
                <a:headEnd/>
                <a:tailEnd/>
              </a:ln>
            </p:spPr>
            <p:txBody>
              <a:bodyPr wrap="square" lIns="0" rIns="0" anchor="ctr"/>
              <a:lstStyle/>
              <a:p>
                <a:pPr algn="ctr">
                  <a:defRPr/>
                </a:pPr>
                <a:r>
                  <a:rPr lang="ko-KR" altLang="en-US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지도</a:t>
                </a:r>
                <a:r>
                  <a:rPr lang="ko-KR" altLang="en-US" sz="1100" b="1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자원봉사</a:t>
                </a:r>
                <a:endParaRPr lang="ko-KR" altLang="en-US" sz="1100" b="1" spc="-5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Rectangle 54"/>
              <p:cNvSpPr>
                <a:spLocks noChangeArrowheads="1"/>
              </p:cNvSpPr>
              <p:nvPr/>
            </p:nvSpPr>
            <p:spPr bwMode="auto">
              <a:xfrm>
                <a:off x="5699616" y="2583253"/>
                <a:ext cx="1154162" cy="2155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algn="ctr">
                <a:noFill/>
                <a:prstDash val="sysDash"/>
                <a:round/>
                <a:headEnd/>
                <a:tailEnd/>
              </a:ln>
            </p:spPr>
            <p:txBody>
              <a:bodyPr wrap="square" lIns="0" rIns="0" anchor="ctr"/>
              <a:lstStyle/>
              <a:p>
                <a:pPr algn="ctr">
                  <a:defRPr/>
                </a:pPr>
                <a:r>
                  <a:rPr lang="ko-KR" altLang="en-US" sz="1100" b="1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의사결정 참여</a:t>
                </a:r>
                <a:endParaRPr lang="ko-KR" altLang="en-US" sz="1100" b="1" spc="-5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3501889" y="1617513"/>
              <a:ext cx="2404448" cy="480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종목능력이 뛰어난 회원이 </a:t>
              </a:r>
              <a:r>
                <a:rPr lang="en-US" altLang="ko-KR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초보회원을 이끌어주는 환경조성 </a:t>
              </a:r>
              <a:endParaRPr lang="ko-KR" altLang="en-US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944434" y="1617513"/>
              <a:ext cx="2322941" cy="480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indent="-90488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자신의 시간과 재능을 스포츠클럽을 위해 기부</a:t>
              </a:r>
              <a:r>
                <a:rPr lang="ko-KR" altLang="en-US" sz="1150" b="1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816935" y="2515566"/>
              <a:ext cx="5304036" cy="480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indent="-90488" algn="ctr" fontAlgn="base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b="1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종목별 자치조직을 통한 종목 커뮤니티 활성화</a:t>
              </a:r>
              <a:endParaRPr lang="en-US" altLang="ko-KR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90488" indent="-90488" algn="ctr" fontAlgn="base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대의원으로 스포츠클럽 운영 참여</a:t>
              </a:r>
              <a:endParaRPr lang="ko-KR" altLang="en-US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43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843744" y="1171254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핵심영역  </a:t>
            </a:r>
            <a:r>
              <a:rPr lang="en-US" altLang="ko-KR" sz="2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3]</a:t>
            </a:r>
            <a:endParaRPr lang="en-US" altLang="ko-KR" sz="2000" b="1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802292" y="1738313"/>
            <a:ext cx="1777445" cy="166380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prstClr val="black"/>
            </a:outerShdw>
          </a:effectLst>
          <a:extLst/>
        </p:spPr>
        <p:txBody>
          <a:bodyPr anchor="ctr"/>
          <a:lstStyle/>
          <a:p>
            <a:pPr algn="ctr"/>
            <a:endParaRPr lang="ko-KR" altLang="en-US" sz="1200" b="1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28"/>
          <p:cNvSpPr>
            <a:spLocks noChangeArrowheads="1"/>
          </p:cNvSpPr>
          <p:nvPr/>
        </p:nvSpPr>
        <p:spPr bwMode="auto">
          <a:xfrm>
            <a:off x="761541" y="2656732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kumimoji="1" lang="ko-KR" altLang="en-US" sz="3200" b="1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나누는</a:t>
            </a:r>
            <a:endParaRPr kumimoji="1" lang="ko-KR" altLang="en-US" sz="3200" b="1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88504" y="3854018"/>
            <a:ext cx="2381641" cy="1657610"/>
          </a:xfrm>
          <a:prstGeom prst="roundRect">
            <a:avLst>
              <a:gd name="adj" fmla="val 0"/>
            </a:avLst>
          </a:prstGeom>
          <a:noFill/>
          <a:ln w="15875" algn="ctr">
            <a:solidFill>
              <a:srgbClr val="FFFFFF">
                <a:lumMod val="8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18000" tIns="252000" rIns="18000" bIns="91440" anchor="ctr"/>
          <a:lstStyle/>
          <a:p>
            <a:pPr algn="ctr" latinLnBrk="0">
              <a:lnSpc>
                <a:spcPct val="115000"/>
              </a:lnSpc>
              <a:defRPr/>
            </a:pP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초보자에서 엘리트</a:t>
            </a:r>
            <a:r>
              <a:rPr lang="en-US" altLang="ko-KR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세대와 계층이 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성장하고 클럽의 혜택을 </a:t>
            </a:r>
            <a:b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지역사회에 다시 나누는</a:t>
            </a:r>
            <a:b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</a:t>
            </a:r>
            <a:r>
              <a:rPr lang="ko-KR" altLang="en-US" sz="1500" u="sng" kern="0" spc="-50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선순환</a:t>
            </a: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체계 조성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 rot="5400000" flipH="1">
            <a:off x="892201" y="3472095"/>
            <a:ext cx="4485776" cy="24629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b="1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356789" y="3677343"/>
            <a:ext cx="257474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1600" b="1" kern="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더불어 성장하고 나누는 문화</a:t>
            </a:r>
            <a:endParaRPr lang="en-US" altLang="ko-KR" sz="1600" b="1" kern="0" spc="-1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28"/>
          <p:cNvSpPr>
            <a:spLocks noChangeArrowheads="1"/>
          </p:cNvSpPr>
          <p:nvPr/>
        </p:nvSpPr>
        <p:spPr bwMode="auto">
          <a:xfrm>
            <a:off x="745357" y="2104124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kumimoji="1" lang="ko-KR" altLang="en-US" sz="3200" b="1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성장하고</a:t>
            </a:r>
            <a:endParaRPr kumimoji="1" lang="ko-KR" altLang="en-US" sz="3200" b="1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 bwMode="auto">
          <a:xfrm flipV="1">
            <a:off x="937028" y="2581511"/>
            <a:ext cx="1476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8"/>
          <p:cNvSpPr/>
          <p:nvPr/>
        </p:nvSpPr>
        <p:spPr>
          <a:xfrm>
            <a:off x="3487530" y="1196752"/>
            <a:ext cx="5930682" cy="4896544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  <a:defRPr/>
            </a:pPr>
            <a:endParaRPr lang="en-GB" altLang="en-US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3642758" y="1310588"/>
            <a:ext cx="487013" cy="41183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b="1" kern="0" spc="-5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방향</a:t>
            </a:r>
            <a:endParaRPr lang="en-US" altLang="ko-KR" sz="1200" b="1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8141437"/>
              </p:ext>
            </p:extLst>
          </p:nvPr>
        </p:nvGraphicFramePr>
        <p:xfrm>
          <a:off x="3647632" y="3942733"/>
          <a:ext cx="5581377" cy="2084156"/>
        </p:xfrm>
        <a:graphic>
          <a:graphicData uri="http://schemas.openxmlformats.org/drawingml/2006/table">
            <a:tbl>
              <a:tblPr/>
              <a:tblGrid>
                <a:gridCol w="765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6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615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성장세대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스포츠클럽은 지역학교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u="none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어린이집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유치원과 연계하여 스포츠 서비스를 제공하기 위해 노력한다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학교스포츠클럽리그 지원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청소년대회를 개최하고자 노력한다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en-US" altLang="ko-KR" sz="1200" b="0" u="none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4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엘리트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육성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지역을 대표하는 공부하는 운동선수를 육성한다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스포츠클럽은 지역사회를 위한 다양한 나눔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봉사활동을 진행한다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지역사회에 기여할 수 있는 </a:t>
                      </a:r>
                      <a:r>
                        <a:rPr lang="ko-KR" altLang="en-US" sz="1200" b="0" u="none" kern="1200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사업을 확보한다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4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일자리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창출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지역의 은퇴선수가 안정적으로 일할 수 있는 스포츠 일자리를 만들어나간다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1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571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89"/>
          <p:cNvSpPr txBox="1">
            <a:spLocks noChangeArrowheads="1"/>
          </p:cNvSpPr>
          <p:nvPr/>
        </p:nvSpPr>
        <p:spPr bwMode="auto">
          <a:xfrm>
            <a:off x="4189217" y="1287830"/>
            <a:ext cx="5228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축적된 역량은 지역사회로 확장되어 지역의 전반적인 스포츠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복지를 향상시키는 방향으로 발전하고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이를 통해 클럽에 대한 인식 제고 </a:t>
            </a:r>
            <a:endParaRPr kumimoji="0" lang="ko-KR" altLang="en-US" sz="1200" b="1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3651654" y="3681028"/>
            <a:ext cx="5577355" cy="20591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추진방향</a:t>
            </a:r>
            <a:endParaRPr lang="en-US" altLang="ko-KR" sz="1200" b="1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3701327" y="1811096"/>
            <a:ext cx="2043761" cy="1620000"/>
            <a:chOff x="354842" y="2830349"/>
            <a:chExt cx="3538028" cy="2804449"/>
          </a:xfrm>
        </p:grpSpPr>
        <p:sp>
          <p:nvSpPr>
            <p:cNvPr id="20" name="Freeform 3"/>
            <p:cNvSpPr>
              <a:spLocks/>
            </p:cNvSpPr>
            <p:nvPr/>
          </p:nvSpPr>
          <p:spPr bwMode="blackWhite">
            <a:xfrm>
              <a:off x="821960" y="3312119"/>
              <a:ext cx="2033546" cy="984399"/>
            </a:xfrm>
            <a:custGeom>
              <a:avLst/>
              <a:gdLst>
                <a:gd name="T0" fmla="*/ 983 w 1553"/>
                <a:gd name="T1" fmla="*/ 584 h 753"/>
                <a:gd name="T2" fmla="*/ 1417 w 1553"/>
                <a:gd name="T3" fmla="*/ 541 h 753"/>
                <a:gd name="T4" fmla="*/ 1552 w 1553"/>
                <a:gd name="T5" fmla="*/ 150 h 753"/>
                <a:gd name="T6" fmla="*/ 1447 w 1553"/>
                <a:gd name="T7" fmla="*/ 227 h 753"/>
                <a:gd name="T8" fmla="*/ 1398 w 1553"/>
                <a:gd name="T9" fmla="*/ 186 h 753"/>
                <a:gd name="T10" fmla="*/ 1347 w 1553"/>
                <a:gd name="T11" fmla="*/ 149 h 753"/>
                <a:gd name="T12" fmla="*/ 1294 w 1553"/>
                <a:gd name="T13" fmla="*/ 116 h 753"/>
                <a:gd name="T14" fmla="*/ 1238 w 1553"/>
                <a:gd name="T15" fmla="*/ 87 h 753"/>
                <a:gd name="T16" fmla="*/ 1181 w 1553"/>
                <a:gd name="T17" fmla="*/ 61 h 753"/>
                <a:gd name="T18" fmla="*/ 1122 w 1553"/>
                <a:gd name="T19" fmla="*/ 41 h 753"/>
                <a:gd name="T20" fmla="*/ 1060 w 1553"/>
                <a:gd name="T21" fmla="*/ 23 h 753"/>
                <a:gd name="T22" fmla="*/ 999 w 1553"/>
                <a:gd name="T23" fmla="*/ 12 h 753"/>
                <a:gd name="T24" fmla="*/ 936 w 1553"/>
                <a:gd name="T25" fmla="*/ 4 h 753"/>
                <a:gd name="T26" fmla="*/ 873 w 1553"/>
                <a:gd name="T27" fmla="*/ 0 h 753"/>
                <a:gd name="T28" fmla="*/ 810 w 1553"/>
                <a:gd name="T29" fmla="*/ 2 h 753"/>
                <a:gd name="T30" fmla="*/ 748 w 1553"/>
                <a:gd name="T31" fmla="*/ 8 h 753"/>
                <a:gd name="T32" fmla="*/ 685 w 1553"/>
                <a:gd name="T33" fmla="*/ 19 h 753"/>
                <a:gd name="T34" fmla="*/ 624 w 1553"/>
                <a:gd name="T35" fmla="*/ 34 h 753"/>
                <a:gd name="T36" fmla="*/ 564 w 1553"/>
                <a:gd name="T37" fmla="*/ 53 h 753"/>
                <a:gd name="T38" fmla="*/ 506 w 1553"/>
                <a:gd name="T39" fmla="*/ 76 h 753"/>
                <a:gd name="T40" fmla="*/ 449 w 1553"/>
                <a:gd name="T41" fmla="*/ 104 h 753"/>
                <a:gd name="T42" fmla="*/ 395 w 1553"/>
                <a:gd name="T43" fmla="*/ 137 h 753"/>
                <a:gd name="T44" fmla="*/ 342 w 1553"/>
                <a:gd name="T45" fmla="*/ 172 h 753"/>
                <a:gd name="T46" fmla="*/ 294 w 1553"/>
                <a:gd name="T47" fmla="*/ 212 h 753"/>
                <a:gd name="T48" fmla="*/ 248 w 1553"/>
                <a:gd name="T49" fmla="*/ 254 h 753"/>
                <a:gd name="T50" fmla="*/ 205 w 1553"/>
                <a:gd name="T51" fmla="*/ 301 h 753"/>
                <a:gd name="T52" fmla="*/ 165 w 1553"/>
                <a:gd name="T53" fmla="*/ 350 h 753"/>
                <a:gd name="T54" fmla="*/ 130 w 1553"/>
                <a:gd name="T55" fmla="*/ 401 h 753"/>
                <a:gd name="T56" fmla="*/ 98 w 1553"/>
                <a:gd name="T57" fmla="*/ 456 h 753"/>
                <a:gd name="T58" fmla="*/ 71 w 1553"/>
                <a:gd name="T59" fmla="*/ 512 h 753"/>
                <a:gd name="T60" fmla="*/ 46 w 1553"/>
                <a:gd name="T61" fmla="*/ 570 h 753"/>
                <a:gd name="T62" fmla="*/ 27 w 1553"/>
                <a:gd name="T63" fmla="*/ 631 h 753"/>
                <a:gd name="T64" fmla="*/ 11 w 1553"/>
                <a:gd name="T65" fmla="*/ 692 h 753"/>
                <a:gd name="T66" fmla="*/ 0 w 1553"/>
                <a:gd name="T67" fmla="*/ 752 h 753"/>
                <a:gd name="T68" fmla="*/ 222 w 1553"/>
                <a:gd name="T69" fmla="*/ 608 h 753"/>
                <a:gd name="T70" fmla="*/ 440 w 1553"/>
                <a:gd name="T71" fmla="*/ 749 h 753"/>
                <a:gd name="T72" fmla="*/ 455 w 1553"/>
                <a:gd name="T73" fmla="*/ 710 h 753"/>
                <a:gd name="T74" fmla="*/ 474 w 1553"/>
                <a:gd name="T75" fmla="*/ 670 h 753"/>
                <a:gd name="T76" fmla="*/ 498 w 1553"/>
                <a:gd name="T77" fmla="*/ 632 h 753"/>
                <a:gd name="T78" fmla="*/ 525 w 1553"/>
                <a:gd name="T79" fmla="*/ 596 h 753"/>
                <a:gd name="T80" fmla="*/ 556 w 1553"/>
                <a:gd name="T81" fmla="*/ 563 h 753"/>
                <a:gd name="T82" fmla="*/ 589 w 1553"/>
                <a:gd name="T83" fmla="*/ 533 h 753"/>
                <a:gd name="T84" fmla="*/ 626 w 1553"/>
                <a:gd name="T85" fmla="*/ 507 h 753"/>
                <a:gd name="T86" fmla="*/ 665 w 1553"/>
                <a:gd name="T87" fmla="*/ 485 h 753"/>
                <a:gd name="T88" fmla="*/ 706 w 1553"/>
                <a:gd name="T89" fmla="*/ 467 h 753"/>
                <a:gd name="T90" fmla="*/ 749 w 1553"/>
                <a:gd name="T91" fmla="*/ 453 h 753"/>
                <a:gd name="T92" fmla="*/ 793 w 1553"/>
                <a:gd name="T93" fmla="*/ 443 h 753"/>
                <a:gd name="T94" fmla="*/ 837 w 1553"/>
                <a:gd name="T95" fmla="*/ 438 h 753"/>
                <a:gd name="T96" fmla="*/ 882 w 1553"/>
                <a:gd name="T97" fmla="*/ 438 h 753"/>
                <a:gd name="T98" fmla="*/ 927 w 1553"/>
                <a:gd name="T99" fmla="*/ 442 h 753"/>
                <a:gd name="T100" fmla="*/ 971 w 1553"/>
                <a:gd name="T101" fmla="*/ 450 h 753"/>
                <a:gd name="T102" fmla="*/ 1014 w 1553"/>
                <a:gd name="T103" fmla="*/ 464 h 753"/>
                <a:gd name="T104" fmla="*/ 1055 w 1553"/>
                <a:gd name="T105" fmla="*/ 480 h 753"/>
                <a:gd name="T106" fmla="*/ 1095 w 1553"/>
                <a:gd name="T107" fmla="*/ 502 h 753"/>
                <a:gd name="T108" fmla="*/ 983 w 1553"/>
                <a:gd name="T109" fmla="*/ 58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Freeform 4"/>
            <p:cNvSpPr>
              <a:spLocks/>
            </p:cNvSpPr>
            <p:nvPr/>
          </p:nvSpPr>
          <p:spPr bwMode="blackWhite">
            <a:xfrm>
              <a:off x="639786" y="4180653"/>
              <a:ext cx="1598595" cy="1398458"/>
            </a:xfrm>
            <a:custGeom>
              <a:avLst/>
              <a:gdLst>
                <a:gd name="T0" fmla="*/ 1220 w 1221"/>
                <a:gd name="T1" fmla="*/ 1042 h 1071"/>
                <a:gd name="T2" fmla="*/ 1002 w 1221"/>
                <a:gd name="T3" fmla="*/ 847 h 1071"/>
                <a:gd name="T4" fmla="*/ 1081 w 1221"/>
                <a:gd name="T5" fmla="*/ 630 h 1071"/>
                <a:gd name="T6" fmla="*/ 1038 w 1221"/>
                <a:gd name="T7" fmla="*/ 635 h 1071"/>
                <a:gd name="T8" fmla="*/ 994 w 1221"/>
                <a:gd name="T9" fmla="*/ 636 h 1071"/>
                <a:gd name="T10" fmla="*/ 950 w 1221"/>
                <a:gd name="T11" fmla="*/ 634 h 1071"/>
                <a:gd name="T12" fmla="*/ 906 w 1221"/>
                <a:gd name="T13" fmla="*/ 626 h 1071"/>
                <a:gd name="T14" fmla="*/ 865 w 1221"/>
                <a:gd name="T15" fmla="*/ 614 h 1071"/>
                <a:gd name="T16" fmla="*/ 823 w 1221"/>
                <a:gd name="T17" fmla="*/ 599 h 1071"/>
                <a:gd name="T18" fmla="*/ 784 w 1221"/>
                <a:gd name="T19" fmla="*/ 579 h 1071"/>
                <a:gd name="T20" fmla="*/ 747 w 1221"/>
                <a:gd name="T21" fmla="*/ 556 h 1071"/>
                <a:gd name="T22" fmla="*/ 713 w 1221"/>
                <a:gd name="T23" fmla="*/ 528 h 1071"/>
                <a:gd name="T24" fmla="*/ 682 w 1221"/>
                <a:gd name="T25" fmla="*/ 496 h 1071"/>
                <a:gd name="T26" fmla="*/ 653 w 1221"/>
                <a:gd name="T27" fmla="*/ 463 h 1071"/>
                <a:gd name="T28" fmla="*/ 629 w 1221"/>
                <a:gd name="T29" fmla="*/ 427 h 1071"/>
                <a:gd name="T30" fmla="*/ 609 w 1221"/>
                <a:gd name="T31" fmla="*/ 390 h 1071"/>
                <a:gd name="T32" fmla="*/ 594 w 1221"/>
                <a:gd name="T33" fmla="*/ 352 h 1071"/>
                <a:gd name="T34" fmla="*/ 581 w 1221"/>
                <a:gd name="T35" fmla="*/ 314 h 1071"/>
                <a:gd name="T36" fmla="*/ 573 w 1221"/>
                <a:gd name="T37" fmla="*/ 273 h 1071"/>
                <a:gd name="T38" fmla="*/ 568 w 1221"/>
                <a:gd name="T39" fmla="*/ 232 h 1071"/>
                <a:gd name="T40" fmla="*/ 712 w 1221"/>
                <a:gd name="T41" fmla="*/ 232 h 1071"/>
                <a:gd name="T42" fmla="*/ 368 w 1221"/>
                <a:gd name="T43" fmla="*/ 0 h 1071"/>
                <a:gd name="T44" fmla="*/ 0 w 1221"/>
                <a:gd name="T45" fmla="*/ 235 h 1071"/>
                <a:gd name="T46" fmla="*/ 134 w 1221"/>
                <a:gd name="T47" fmla="*/ 234 h 1071"/>
                <a:gd name="T48" fmla="*/ 139 w 1221"/>
                <a:gd name="T49" fmla="*/ 296 h 1071"/>
                <a:gd name="T50" fmla="*/ 148 w 1221"/>
                <a:gd name="T51" fmla="*/ 358 h 1071"/>
                <a:gd name="T52" fmla="*/ 161 w 1221"/>
                <a:gd name="T53" fmla="*/ 419 h 1071"/>
                <a:gd name="T54" fmla="*/ 178 w 1221"/>
                <a:gd name="T55" fmla="*/ 479 h 1071"/>
                <a:gd name="T56" fmla="*/ 200 w 1221"/>
                <a:gd name="T57" fmla="*/ 538 h 1071"/>
                <a:gd name="T58" fmla="*/ 227 w 1221"/>
                <a:gd name="T59" fmla="*/ 595 h 1071"/>
                <a:gd name="T60" fmla="*/ 257 w 1221"/>
                <a:gd name="T61" fmla="*/ 650 h 1071"/>
                <a:gd name="T62" fmla="*/ 291 w 1221"/>
                <a:gd name="T63" fmla="*/ 702 h 1071"/>
                <a:gd name="T64" fmla="*/ 328 w 1221"/>
                <a:gd name="T65" fmla="*/ 751 h 1071"/>
                <a:gd name="T66" fmla="*/ 369 w 1221"/>
                <a:gd name="T67" fmla="*/ 797 h 1071"/>
                <a:gd name="T68" fmla="*/ 413 w 1221"/>
                <a:gd name="T69" fmla="*/ 841 h 1071"/>
                <a:gd name="T70" fmla="*/ 459 w 1221"/>
                <a:gd name="T71" fmla="*/ 882 h 1071"/>
                <a:gd name="T72" fmla="*/ 509 w 1221"/>
                <a:gd name="T73" fmla="*/ 919 h 1071"/>
                <a:gd name="T74" fmla="*/ 562 w 1221"/>
                <a:gd name="T75" fmla="*/ 951 h 1071"/>
                <a:gd name="T76" fmla="*/ 617 w 1221"/>
                <a:gd name="T77" fmla="*/ 981 h 1071"/>
                <a:gd name="T78" fmla="*/ 673 w 1221"/>
                <a:gd name="T79" fmla="*/ 1007 h 1071"/>
                <a:gd name="T80" fmla="*/ 732 w 1221"/>
                <a:gd name="T81" fmla="*/ 1027 h 1071"/>
                <a:gd name="T82" fmla="*/ 791 w 1221"/>
                <a:gd name="T83" fmla="*/ 1045 h 1071"/>
                <a:gd name="T84" fmla="*/ 852 w 1221"/>
                <a:gd name="T85" fmla="*/ 1057 h 1071"/>
                <a:gd name="T86" fmla="*/ 913 w 1221"/>
                <a:gd name="T87" fmla="*/ 1067 h 1071"/>
                <a:gd name="T88" fmla="*/ 975 w 1221"/>
                <a:gd name="T89" fmla="*/ 1070 h 1071"/>
                <a:gd name="T90" fmla="*/ 1037 w 1221"/>
                <a:gd name="T91" fmla="*/ 1070 h 1071"/>
                <a:gd name="T92" fmla="*/ 1098 w 1221"/>
                <a:gd name="T93" fmla="*/ 1066 h 1071"/>
                <a:gd name="T94" fmla="*/ 1160 w 1221"/>
                <a:gd name="T95" fmla="*/ 1056 h 1071"/>
                <a:gd name="T96" fmla="*/ 1220 w 1221"/>
                <a:gd name="T97" fmla="*/ 1042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blackWhite">
            <a:xfrm>
              <a:off x="2044876" y="3753123"/>
              <a:ext cx="1038128" cy="1881675"/>
            </a:xfrm>
            <a:custGeom>
              <a:avLst/>
              <a:gdLst>
                <a:gd name="T0" fmla="*/ 286 w 793"/>
                <a:gd name="T1" fmla="*/ 1316 h 1440"/>
                <a:gd name="T2" fmla="*/ 340 w 793"/>
                <a:gd name="T3" fmla="*/ 1290 h 1440"/>
                <a:gd name="T4" fmla="*/ 392 w 793"/>
                <a:gd name="T5" fmla="*/ 1260 h 1440"/>
                <a:gd name="T6" fmla="*/ 442 w 793"/>
                <a:gd name="T7" fmla="*/ 1225 h 1440"/>
                <a:gd name="T8" fmla="*/ 490 w 793"/>
                <a:gd name="T9" fmla="*/ 1187 h 1440"/>
                <a:gd name="T10" fmla="*/ 535 w 793"/>
                <a:gd name="T11" fmla="*/ 1146 h 1440"/>
                <a:gd name="T12" fmla="*/ 576 w 793"/>
                <a:gd name="T13" fmla="*/ 1102 h 1440"/>
                <a:gd name="T14" fmla="*/ 616 w 793"/>
                <a:gd name="T15" fmla="*/ 1055 h 1440"/>
                <a:gd name="T16" fmla="*/ 650 w 793"/>
                <a:gd name="T17" fmla="*/ 1005 h 1440"/>
                <a:gd name="T18" fmla="*/ 682 w 793"/>
                <a:gd name="T19" fmla="*/ 953 h 1440"/>
                <a:gd name="T20" fmla="*/ 709 w 793"/>
                <a:gd name="T21" fmla="*/ 900 h 1440"/>
                <a:gd name="T22" fmla="*/ 734 w 793"/>
                <a:gd name="T23" fmla="*/ 844 h 1440"/>
                <a:gd name="T24" fmla="*/ 753 w 793"/>
                <a:gd name="T25" fmla="*/ 786 h 1440"/>
                <a:gd name="T26" fmla="*/ 770 w 793"/>
                <a:gd name="T27" fmla="*/ 727 h 1440"/>
                <a:gd name="T28" fmla="*/ 781 w 793"/>
                <a:gd name="T29" fmla="*/ 668 h 1440"/>
                <a:gd name="T30" fmla="*/ 789 w 793"/>
                <a:gd name="T31" fmla="*/ 608 h 1440"/>
                <a:gd name="T32" fmla="*/ 792 w 793"/>
                <a:gd name="T33" fmla="*/ 547 h 1440"/>
                <a:gd name="T34" fmla="*/ 790 w 793"/>
                <a:gd name="T35" fmla="*/ 487 h 1440"/>
                <a:gd name="T36" fmla="*/ 786 w 793"/>
                <a:gd name="T37" fmla="*/ 427 h 1440"/>
                <a:gd name="T38" fmla="*/ 775 w 793"/>
                <a:gd name="T39" fmla="*/ 367 h 1440"/>
                <a:gd name="T40" fmla="*/ 762 w 793"/>
                <a:gd name="T41" fmla="*/ 308 h 1440"/>
                <a:gd name="T42" fmla="*/ 744 w 793"/>
                <a:gd name="T43" fmla="*/ 249 h 1440"/>
                <a:gd name="T44" fmla="*/ 722 w 793"/>
                <a:gd name="T45" fmla="*/ 193 h 1440"/>
                <a:gd name="T46" fmla="*/ 697 w 793"/>
                <a:gd name="T47" fmla="*/ 137 h 1440"/>
                <a:gd name="T48" fmla="*/ 667 w 793"/>
                <a:gd name="T49" fmla="*/ 84 h 1440"/>
                <a:gd name="T50" fmla="*/ 639 w 793"/>
                <a:gd name="T51" fmla="*/ 41 h 1440"/>
                <a:gd name="T52" fmla="*/ 609 w 793"/>
                <a:gd name="T53" fmla="*/ 0 h 1440"/>
                <a:gd name="T54" fmla="*/ 521 w 793"/>
                <a:gd name="T55" fmla="*/ 247 h 1440"/>
                <a:gd name="T56" fmla="*/ 277 w 793"/>
                <a:gd name="T57" fmla="*/ 280 h 1440"/>
                <a:gd name="T58" fmla="*/ 294 w 793"/>
                <a:gd name="T59" fmla="*/ 308 h 1440"/>
                <a:gd name="T60" fmla="*/ 316 w 793"/>
                <a:gd name="T61" fmla="*/ 347 h 1440"/>
                <a:gd name="T62" fmla="*/ 332 w 793"/>
                <a:gd name="T63" fmla="*/ 389 h 1440"/>
                <a:gd name="T64" fmla="*/ 345 w 793"/>
                <a:gd name="T65" fmla="*/ 431 h 1440"/>
                <a:gd name="T66" fmla="*/ 353 w 793"/>
                <a:gd name="T67" fmla="*/ 475 h 1440"/>
                <a:gd name="T68" fmla="*/ 357 w 793"/>
                <a:gd name="T69" fmla="*/ 519 h 1440"/>
                <a:gd name="T70" fmla="*/ 355 w 793"/>
                <a:gd name="T71" fmla="*/ 564 h 1440"/>
                <a:gd name="T72" fmla="*/ 350 w 793"/>
                <a:gd name="T73" fmla="*/ 608 h 1440"/>
                <a:gd name="T74" fmla="*/ 339 w 793"/>
                <a:gd name="T75" fmla="*/ 652 h 1440"/>
                <a:gd name="T76" fmla="*/ 325 w 793"/>
                <a:gd name="T77" fmla="*/ 694 h 1440"/>
                <a:gd name="T78" fmla="*/ 306 w 793"/>
                <a:gd name="T79" fmla="*/ 734 h 1440"/>
                <a:gd name="T80" fmla="*/ 284 w 793"/>
                <a:gd name="T81" fmla="*/ 772 h 1440"/>
                <a:gd name="T82" fmla="*/ 257 w 793"/>
                <a:gd name="T83" fmla="*/ 808 h 1440"/>
                <a:gd name="T84" fmla="*/ 227 w 793"/>
                <a:gd name="T85" fmla="*/ 841 h 1440"/>
                <a:gd name="T86" fmla="*/ 193 w 793"/>
                <a:gd name="T87" fmla="*/ 871 h 1440"/>
                <a:gd name="T88" fmla="*/ 156 w 793"/>
                <a:gd name="T89" fmla="*/ 896 h 1440"/>
                <a:gd name="T90" fmla="*/ 113 w 793"/>
                <a:gd name="T91" fmla="*/ 761 h 1440"/>
                <a:gd name="T92" fmla="*/ 0 w 793"/>
                <a:gd name="T93" fmla="*/ 1169 h 1440"/>
                <a:gd name="T94" fmla="*/ 321 w 793"/>
                <a:gd name="T95" fmla="*/ 1439 h 1440"/>
                <a:gd name="T96" fmla="*/ 286 w 793"/>
                <a:gd name="T97" fmla="*/ 131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54842" y="2830349"/>
              <a:ext cx="3170906" cy="439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05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0" lang="ko-KR" altLang="en-US" sz="105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</a:t>
              </a:r>
              <a:r>
                <a:rPr kumimoji="0" lang="ko-KR" altLang="en-US" sz="1050" kern="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선순환</a:t>
              </a:r>
              <a:r>
                <a:rPr kumimoji="0" lang="ko-KR" altLang="en-US" sz="105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체계</a:t>
              </a:r>
              <a:r>
                <a:rPr kumimoji="0" lang="en-US" altLang="ko-KR" sz="105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endPara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164588" y="3325214"/>
              <a:ext cx="1508518" cy="654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00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</a:t>
              </a:r>
              <a:r>
                <a:rPr kumimoji="0" lang="en-US" altLang="ko-KR" sz="100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kumimoji="0" lang="en-US" altLang="ko-KR" sz="100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ko-KR" altLang="en-US" sz="100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역량 강화</a:t>
              </a:r>
              <a:endParaRPr kumimoji="0" lang="ko-KR" altLang="en-US" sz="1000" kern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239002" y="4509265"/>
              <a:ext cx="1653868" cy="799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dirty="0" smtClean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지역사회</a:t>
              </a:r>
              <a:r>
                <a:rPr kumimoji="0" lang="en-US" altLang="ko-KR" sz="1200" kern="0" dirty="0" smtClean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kumimoji="0" lang="en-US" altLang="ko-KR" sz="1200" kern="0" dirty="0" smtClean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ko-KR" altLang="en-US" sz="1200" kern="0" dirty="0" smtClean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공헌</a:t>
              </a:r>
              <a:endParaRPr kumimoji="0" lang="ko-KR" altLang="en-US" sz="1200" kern="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50182" y="4474778"/>
              <a:ext cx="1508518" cy="905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000" kern="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스포츠클럽인식 및 이미지 개선</a:t>
              </a:r>
              <a:endParaRPr kumimoji="0" lang="ko-KR" altLang="en-US" sz="1000" kern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" name="Freeform 7"/>
          <p:cNvSpPr>
            <a:spLocks/>
          </p:cNvSpPr>
          <p:nvPr/>
        </p:nvSpPr>
        <p:spPr bwMode="gray">
          <a:xfrm>
            <a:off x="4808984" y="2658619"/>
            <a:ext cx="274321" cy="204429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963656" y="2276872"/>
            <a:ext cx="32018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b="1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향상된 역량은 지역 성장</a:t>
            </a:r>
            <a:r>
              <a:rPr lang="en-US" altLang="ko-KR" sz="1200" b="1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1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세대의 스포츠활동 활성화로 확장</a:t>
            </a:r>
            <a:r>
              <a:rPr lang="en-US" altLang="ko-KR" sz="1200" b="1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1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200" b="1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청소년 및 엘리트선수 육성 등</a:t>
            </a:r>
            <a:endParaRPr lang="en-US" altLang="ko-KR" sz="1200" b="1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체육소외계층을 대상으로 한 스포츠복지</a:t>
            </a:r>
            <a: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ko-KR" altLang="en-US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사업과 은퇴선수 일자리 창출 모색</a:t>
            </a:r>
            <a:endParaRPr lang="ko-KR" altLang="en-US" sz="120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왼쪽 중괄호 28"/>
          <p:cNvSpPr/>
          <p:nvPr/>
        </p:nvSpPr>
        <p:spPr bwMode="auto">
          <a:xfrm>
            <a:off x="5613558" y="2312876"/>
            <a:ext cx="275546" cy="1029230"/>
          </a:xfrm>
          <a:prstGeom prst="leftBrace">
            <a:avLst>
              <a:gd name="adj1" fmla="val 35297"/>
              <a:gd name="adj2" fmla="val 64458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윤고딕1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7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Rectangle 122"/>
          <p:cNvSpPr>
            <a:spLocks noChangeArrowheads="1"/>
          </p:cNvSpPr>
          <p:nvPr/>
        </p:nvSpPr>
        <p:spPr bwMode="gray">
          <a:xfrm>
            <a:off x="855487" y="1165020"/>
            <a:ext cx="8608616" cy="3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600" b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</a:t>
            </a:r>
            <a:r>
              <a:rPr lang="en-US" altLang="ko-KR" sz="1600" b="1" kern="0" spc="-1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kern="0" spc="-1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공유가치</a:t>
            </a:r>
            <a:r>
              <a:rPr lang="en-US" altLang="ko-KR" sz="1600" b="1" kern="0" spc="-1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”Pleasure &amp; Sharing”</a:t>
            </a:r>
            <a:r>
              <a:rPr lang="ko-KR" altLang="en-US" sz="1600" b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실현하고자 하는 것은</a:t>
            </a:r>
            <a:r>
              <a:rPr lang="en-US" altLang="ko-KR" sz="1600" b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ko-KR" altLang="en-US" sz="1600" b="1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865478" y="1588537"/>
            <a:ext cx="820859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그룹 7"/>
          <p:cNvGrpSpPr/>
          <p:nvPr/>
        </p:nvGrpSpPr>
        <p:grpSpPr>
          <a:xfrm>
            <a:off x="1100572" y="1914486"/>
            <a:ext cx="7704856" cy="1449231"/>
            <a:chOff x="348446" y="2372770"/>
            <a:chExt cx="7897338" cy="943567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3474931" y="2372770"/>
              <a:ext cx="4770853" cy="943567"/>
            </a:xfrm>
            <a:prstGeom prst="ellipse">
              <a:avLst/>
            </a:prstGeom>
            <a:solidFill>
              <a:srgbClr val="FFC000">
                <a:alpha val="57646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latinLnBrk="0">
                <a:defRPr/>
              </a:pPr>
              <a:endParaRPr lang="ko-KR" altLang="en-US" sz="1100" b="1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V="1">
              <a:off x="473168" y="2860712"/>
              <a:ext cx="24801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square" lIns="91431" tIns="45715" rIns="91431" bIns="45715" anchor="ctr">
              <a:spAutoFit/>
            </a:bodyPr>
            <a:lstStyle/>
            <a:p>
              <a:pPr algn="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1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48446" y="2631241"/>
              <a:ext cx="1338952" cy="465176"/>
            </a:xfrm>
            <a:prstGeom prst="rect">
              <a:avLst/>
            </a:prstGeom>
            <a:solidFill>
              <a:srgbClr val="4F81BD"/>
            </a:solidFill>
            <a:ln w="12700" algn="ctr">
              <a:solidFill>
                <a:srgbClr val="EEECE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90000" tIns="0" rIns="90000" bIns="0" anchor="ctr"/>
            <a:lstStyle/>
            <a:p>
              <a:pPr algn="ctr" defTabSz="761921" eaLnBrk="0" latinLnBrk="0" hangingPunct="0">
                <a:defRPr/>
              </a:pPr>
              <a:r>
                <a:rPr lang="ko-KR" altLang="en-US" sz="1600" b="1" i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</a:t>
              </a:r>
              <a:endParaRPr lang="en-US" altLang="ko-KR" sz="1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3460803" y="2498952"/>
              <a:ext cx="2592888" cy="691203"/>
            </a:xfrm>
            <a:prstGeom prst="ellipse">
              <a:avLst/>
            </a:prstGeom>
            <a:solidFill>
              <a:srgbClr val="C0504D">
                <a:lumMod val="60000"/>
                <a:lumOff val="40000"/>
                <a:alpha val="57646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latinLnBrk="0">
                <a:defRPr/>
              </a:pPr>
              <a:endParaRPr lang="ko-KR" altLang="en-US" sz="1100" b="1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495898" y="2763283"/>
              <a:ext cx="1173466" cy="200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400" b="1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스포츠 클럽</a:t>
              </a:r>
              <a:endPara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4" name="Oval 113"/>
            <p:cNvSpPr>
              <a:spLocks noChangeAspect="1" noChangeArrowheads="1"/>
            </p:cNvSpPr>
            <p:nvPr/>
          </p:nvSpPr>
          <p:spPr bwMode="auto">
            <a:xfrm>
              <a:off x="2984377" y="2637484"/>
              <a:ext cx="1280505" cy="447677"/>
            </a:xfrm>
            <a:prstGeom prst="ellipse">
              <a:avLst/>
            </a:prstGeom>
            <a:solidFill>
              <a:srgbClr val="AE4845">
                <a:lumMod val="60000"/>
                <a:lumOff val="40000"/>
              </a:srgbClr>
            </a:solidFill>
            <a:ln w="19050" algn="ctr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lIns="89991" tIns="45715" rIns="89991" bIns="45715" anchor="ctr"/>
            <a:lstStyle/>
            <a:p>
              <a:pPr algn="ctr" latinLnBrk="0">
                <a:spcBef>
                  <a:spcPct val="10000"/>
                </a:spcBef>
                <a:defRPr/>
              </a:pPr>
              <a:r>
                <a:rPr lang="ko-KR" altLang="en-US" sz="1400" b="1" i="1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</a:t>
              </a:r>
              <a:endParaRPr lang="en-US" altLang="ko-KR" sz="1400" b="1" i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453718" y="2541241"/>
              <a:ext cx="240868" cy="207411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fontAlgn="base" latinLnBrk="0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100" b="1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en-US" altLang="zh-CN" sz="11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4677547" y="2541241"/>
              <a:ext cx="242641" cy="207411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fontAlgn="base" latinLnBrk="0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335725" y="2535408"/>
              <a:ext cx="1252166" cy="594959"/>
              <a:chOff x="3392488" y="2709863"/>
              <a:chExt cx="1122362" cy="647700"/>
            </a:xfrm>
          </p:grpSpPr>
          <p:cxnSp>
            <p:nvCxnSpPr>
              <p:cNvPr id="25" name="직선 화살표 연결선 24"/>
              <p:cNvCxnSpPr/>
              <p:nvPr/>
            </p:nvCxnSpPr>
            <p:spPr bwMode="auto">
              <a:xfrm flipV="1">
                <a:off x="3408363" y="2709863"/>
                <a:ext cx="239712" cy="138112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6" name="직선 화살표 연결선 25"/>
              <p:cNvCxnSpPr/>
              <p:nvPr/>
            </p:nvCxnSpPr>
            <p:spPr bwMode="auto">
              <a:xfrm flipV="1">
                <a:off x="3933825" y="2759075"/>
                <a:ext cx="581025" cy="1412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7" name="직선 화살표 연결선 26"/>
              <p:cNvCxnSpPr/>
              <p:nvPr/>
            </p:nvCxnSpPr>
            <p:spPr bwMode="auto">
              <a:xfrm>
                <a:off x="3392488" y="3228975"/>
                <a:ext cx="320675" cy="1285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8" name="직선 화살표 연결선 27"/>
              <p:cNvCxnSpPr/>
              <p:nvPr/>
            </p:nvCxnSpPr>
            <p:spPr bwMode="auto">
              <a:xfrm>
                <a:off x="3933825" y="3214688"/>
                <a:ext cx="581025" cy="141287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</p:grpSp>
        <p:grpSp>
          <p:nvGrpSpPr>
            <p:cNvPr id="18" name="그룹 17"/>
            <p:cNvGrpSpPr/>
            <p:nvPr/>
          </p:nvGrpSpPr>
          <p:grpSpPr>
            <a:xfrm>
              <a:off x="5680319" y="2439667"/>
              <a:ext cx="1767834" cy="786441"/>
              <a:chOff x="3392488" y="2709863"/>
              <a:chExt cx="995269" cy="647700"/>
            </a:xfrm>
          </p:grpSpPr>
          <p:cxnSp>
            <p:nvCxnSpPr>
              <p:cNvPr id="21" name="직선 화살표 연결선 20"/>
              <p:cNvCxnSpPr/>
              <p:nvPr/>
            </p:nvCxnSpPr>
            <p:spPr bwMode="auto">
              <a:xfrm flipV="1">
                <a:off x="3408363" y="2709863"/>
                <a:ext cx="239712" cy="138112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2" name="직선 화살표 연결선 21"/>
              <p:cNvCxnSpPr/>
              <p:nvPr/>
            </p:nvCxnSpPr>
            <p:spPr bwMode="auto">
              <a:xfrm flipV="1">
                <a:off x="3806732" y="2759075"/>
                <a:ext cx="581025" cy="1412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3" name="직선 화살표 연결선 22"/>
              <p:cNvCxnSpPr/>
              <p:nvPr/>
            </p:nvCxnSpPr>
            <p:spPr bwMode="auto">
              <a:xfrm>
                <a:off x="3392488" y="3228975"/>
                <a:ext cx="320675" cy="1285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4" name="직선 화살표 연결선 23"/>
              <p:cNvCxnSpPr/>
              <p:nvPr/>
            </p:nvCxnSpPr>
            <p:spPr bwMode="auto">
              <a:xfrm>
                <a:off x="3806732" y="3214688"/>
                <a:ext cx="581025" cy="141287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</p:grpSp>
        <p:sp>
          <p:nvSpPr>
            <p:cNvPr id="19" name="TextBox 18"/>
            <p:cNvSpPr txBox="1"/>
            <p:nvPr/>
          </p:nvSpPr>
          <p:spPr bwMode="auto">
            <a:xfrm>
              <a:off x="6074096" y="2761613"/>
              <a:ext cx="1856974" cy="200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400" b="1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지역사회</a:t>
              </a:r>
              <a:r>
                <a:rPr lang="en-US" altLang="ko-KR" sz="1400" b="1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(</a:t>
              </a:r>
              <a:r>
                <a:rPr lang="ko-KR" altLang="en-US" sz="1400" b="1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일반 국민</a:t>
              </a:r>
              <a:r>
                <a:rPr lang="en-US" altLang="ko-KR" sz="1400" b="1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)</a:t>
              </a:r>
              <a:endPara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6158123" y="2541241"/>
              <a:ext cx="242641" cy="207411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fontAlgn="base" latinLnBrk="0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100" b="1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en-US" altLang="zh-CN" sz="11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9" name="직선 화살표 연결선 48"/>
          <p:cNvCxnSpPr>
            <a:stCxn id="11" idx="2"/>
            <a:endCxn id="9" idx="4"/>
          </p:cNvCxnSpPr>
          <p:nvPr/>
        </p:nvCxnSpPr>
        <p:spPr bwMode="auto">
          <a:xfrm rot="16200000" flipH="1">
            <a:off x="3947048" y="832622"/>
            <a:ext cx="337777" cy="4724411"/>
          </a:xfrm>
          <a:prstGeom prst="bentConnector3">
            <a:avLst>
              <a:gd name="adj1" fmla="val 370711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0" name="직선 화살표 연결선 48"/>
          <p:cNvCxnSpPr>
            <a:stCxn id="11" idx="2"/>
            <a:endCxn id="9" idx="5"/>
          </p:cNvCxnSpPr>
          <p:nvPr/>
        </p:nvCxnSpPr>
        <p:spPr bwMode="auto">
          <a:xfrm rot="16200000" flipH="1">
            <a:off x="4875985" y="-96315"/>
            <a:ext cx="125542" cy="6370051"/>
          </a:xfrm>
          <a:prstGeom prst="bentConnector3">
            <a:avLst>
              <a:gd name="adj1" fmla="val 1617872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2316241" y="3832954"/>
            <a:ext cx="4010390" cy="601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45712" rIns="72000" bIns="45712">
            <a:noAutofit/>
          </a:bodyPr>
          <a:lstStyle/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스포츠에 친숙해 질 수 있는 다양한 프로그램 운영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및 국민의 건강을 위한 캠페인 프로그램 전개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교류 목적의 리그 및 대회 등 클럽 사업 추진</a:t>
            </a:r>
            <a:endParaRPr lang="ko-KR" altLang="en-US" sz="12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2496261" y="4794806"/>
            <a:ext cx="5508612" cy="83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45712" rIns="72000" bIns="45712" anchor="ctr">
            <a:noAutofit/>
          </a:bodyPr>
          <a:lstStyle/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 중심의 성장 세대 지원 스포츠 프로그램 추진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 스포츠 복지 차원의 프로그램 개발 및 지역사회 기관 연계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은퇴선수 </a:t>
            </a:r>
            <a:r>
              <a:rPr lang="ko-KR" altLang="en-US" sz="1200" spc="-5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재능나눔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엘리트 육성을 바탕으로 지역사회 내 스포츠 통합 기여</a:t>
            </a:r>
            <a:endParaRPr lang="ko-KR" altLang="en-US" sz="12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3" name="직선 화살표 연결선 48"/>
          <p:cNvCxnSpPr>
            <a:stCxn id="11" idx="2"/>
            <a:endCxn id="14" idx="4"/>
          </p:cNvCxnSpPr>
          <p:nvPr/>
        </p:nvCxnSpPr>
        <p:spPr bwMode="auto">
          <a:xfrm rot="5400000" flipH="1" flipV="1">
            <a:off x="3016674" y="1745709"/>
            <a:ext cx="17288" cy="2543174"/>
          </a:xfrm>
          <a:prstGeom prst="bentConnector3">
            <a:avLst>
              <a:gd name="adj1" fmla="val -225281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직사각형 33"/>
          <p:cNvSpPr/>
          <p:nvPr/>
        </p:nvSpPr>
        <p:spPr>
          <a:xfrm>
            <a:off x="1997125" y="3209464"/>
            <a:ext cx="2057186" cy="62670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내에서 </a:t>
            </a:r>
            <a:r>
              <a:rPr lang="ko-KR" altLang="en-US" sz="1200" spc="-5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회원간의 자발적 교류 추진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sz="12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96060" y="5852151"/>
            <a:ext cx="8541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 대한 이상적인 </a:t>
            </a:r>
            <a: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Role Model</a:t>
            </a:r>
            <a:r>
              <a:rPr lang="ko-KR" altLang="en-US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지역사회 내 위상 구축</a:t>
            </a:r>
            <a: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42104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스포츠에 대한 인식 변화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01027" y="3710277"/>
            <a:ext cx="7992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3275">
              <a:spcAft>
                <a:spcPts val="600"/>
              </a:spcAft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 동안 성과 중심주의는 대회성적이나 건강유지 수단으로서 스포츠에 주목할 뿐 스포츠의 사회적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교육적 역할 및 기능 등의 가치문제는 간과</a:t>
            </a:r>
            <a:endParaRPr lang="en-US" altLang="ko-KR" sz="14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defTabSz="803275">
              <a:spcAft>
                <a:spcPts val="600"/>
              </a:spcAft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방식으로 직접 스포츠 활동에 참여하고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이를 통해 배려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소통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협력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공동체성 등을 발달시키는 스포츠 및 신체활동에 대한 중요성 강화</a:t>
            </a:r>
            <a:endParaRPr lang="ko-KR" altLang="en-US" sz="1400" u="sng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56850" y="2664908"/>
            <a:ext cx="7812000" cy="756000"/>
            <a:chOff x="1584903" y="2474514"/>
            <a:chExt cx="6726246" cy="468000"/>
          </a:xfrm>
        </p:grpSpPr>
        <p:sp>
          <p:nvSpPr>
            <p:cNvPr id="8" name="갈매기형 수장 7"/>
            <p:cNvSpPr/>
            <p:nvPr/>
          </p:nvSpPr>
          <p:spPr bwMode="auto">
            <a:xfrm>
              <a:off x="4581040" y="2474514"/>
              <a:ext cx="3730109" cy="468000"/>
            </a:xfrm>
            <a:prstGeom prst="chevron">
              <a:avLst>
                <a:gd name="adj" fmla="val 0"/>
              </a:avLst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스포츠 참여경험 중시</a:t>
              </a:r>
              <a:r>
                <a:rPr lang="en-US" altLang="ko-KR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즐거움</a:t>
              </a:r>
              <a:r>
                <a:rPr lang="en-US" altLang="ko-KR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9" name="오각형 8"/>
            <p:cNvSpPr/>
            <p:nvPr/>
          </p:nvSpPr>
          <p:spPr bwMode="auto">
            <a:xfrm>
              <a:off x="1584903" y="2474514"/>
              <a:ext cx="3346909" cy="468000"/>
            </a:xfrm>
            <a:prstGeom prst="homePlate">
              <a:avLst/>
            </a:prstGeom>
            <a:solidFill>
              <a:schemeClr val="bg1">
                <a:lumMod val="85000"/>
                <a:alpha val="54902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8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성과 중심주의</a:t>
              </a:r>
              <a:endParaRPr lang="en-US" altLang="ko-KR" sz="18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Freeform 4"/>
          <p:cNvSpPr>
            <a:spLocks/>
          </p:cNvSpPr>
          <p:nvPr/>
        </p:nvSpPr>
        <p:spPr bwMode="auto">
          <a:xfrm rot="10800000">
            <a:off x="1012294" y="4941199"/>
            <a:ext cx="7893429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2995" y="5394702"/>
            <a:ext cx="84976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스포츠를 통한 긍정적 가치를  확산시키는 적극적인 방안 마련 필요</a:t>
            </a:r>
            <a:endParaRPr lang="en-US" altLang="ko-KR" sz="16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3615" y="2223911"/>
            <a:ext cx="5527040" cy="1969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6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스포츠에 대한 인식 및 초점 변화</a:t>
            </a:r>
            <a:r>
              <a:rPr lang="en-US" altLang="ko-KR" sz="16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60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13317" y="1346485"/>
            <a:ext cx="8496300" cy="55617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스포츠에 대한 인식이 </a:t>
            </a:r>
            <a:r>
              <a:rPr lang="ko-KR" altLang="en-US" sz="1400" spc="-1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경기력을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경쟁하는 성과 중심주의적 인식에서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 </a:t>
            </a:r>
            <a:r>
              <a:rPr lang="ko-KR" altLang="en-US" sz="1600" u="sng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참여경험 자체를 </a:t>
            </a: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중요시하고 즐거움을 경험하는 </a:t>
            </a:r>
            <a:r>
              <a:rPr lang="ko-KR" altLang="en-US" sz="1600" u="sng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방향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변화되고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584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Ⅲ</a:t>
            </a: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4548" y="3383540"/>
            <a:ext cx="812588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kumimoji="0" lang="ko-KR" altLang="en-US" sz="4800" kern="0" spc="-400" dirty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운영 모형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1100572" y="3177816"/>
            <a:ext cx="7699690" cy="1259296"/>
            <a:chOff x="2103370" y="3177816"/>
            <a:chExt cx="5694093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105042" y="3177816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103370" y="4365112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설명자료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3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881743" y="1379765"/>
            <a:ext cx="1102177" cy="849086"/>
          </a:xfrm>
          <a:prstGeom prst="homePlat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kumimoji="0" lang="ko-KR" altLang="en-US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  <a:t>개선</a:t>
            </a:r>
            <a: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  <a:t/>
            </a:r>
            <a:b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</a:br>
            <a:r>
              <a:rPr kumimoji="0" lang="ko-KR" altLang="en-US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  <a:t>방향성</a:t>
            </a:r>
            <a:endParaRPr kumimoji="0" lang="en-US" altLang="ko-KR" sz="1600" spc="-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983920" y="1372190"/>
            <a:ext cx="7469643" cy="84789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지역사회가 조금 더 쉽게 스포츠클럽을 접할 수 있는 새로운 형태의 스포츠클럽 모형 도입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학교체육시설 활용 유도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이미 활성화 된 종목단위 </a:t>
            </a:r>
            <a:r>
              <a:rPr kumimoji="0" lang="ko-KR" altLang="en-US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동호회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또는 </a:t>
            </a: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시군구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종목단체를  </a:t>
            </a:r>
            <a:r>
              <a:rPr kumimoji="0" lang="ko-KR" altLang="en-US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스포츠클럽 생태계로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편입</a:t>
            </a:r>
            <a:endParaRPr kumimoji="0" lang="ko-KR" altLang="en-US" sz="1500" spc="-1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35" y="3297242"/>
            <a:ext cx="12228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Why?</a:t>
            </a:r>
            <a:endParaRPr lang="en-US" altLang="ko-KR" sz="15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gray">
          <a:xfrm>
            <a:off x="2504084" y="2780928"/>
            <a:ext cx="6498662" cy="1479952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b="0" i="1" kern="0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그룹 46"/>
          <p:cNvGrpSpPr>
            <a:grpSpLocks/>
          </p:cNvGrpSpPr>
          <p:nvPr/>
        </p:nvGrpSpPr>
        <p:grpSpPr bwMode="auto">
          <a:xfrm>
            <a:off x="1882695" y="3031964"/>
            <a:ext cx="559974" cy="2484437"/>
            <a:chOff x="2738422" y="2808360"/>
            <a:chExt cx="560390" cy="2484647"/>
          </a:xfrm>
        </p:grpSpPr>
        <p:cxnSp>
          <p:nvCxnSpPr>
            <p:cNvPr id="7" name="직선 연결선 82"/>
            <p:cNvCxnSpPr>
              <a:cxnSpLocks noChangeShapeType="1"/>
            </p:cNvCxnSpPr>
            <p:nvPr/>
          </p:nvCxnSpPr>
          <p:spPr bwMode="auto">
            <a:xfrm rot="5400000" flipH="1" flipV="1">
              <a:off x="2563840" y="2982954"/>
              <a:ext cx="620628" cy="2714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연결선 86"/>
            <p:cNvCxnSpPr>
              <a:cxnSpLocks noChangeShapeType="1"/>
            </p:cNvCxnSpPr>
            <p:nvPr/>
          </p:nvCxnSpPr>
          <p:spPr bwMode="auto">
            <a:xfrm rot="16200000" flipH="1">
              <a:off x="2615133" y="4898254"/>
              <a:ext cx="561520" cy="22798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화살표 연결선 83"/>
            <p:cNvCxnSpPr>
              <a:cxnSpLocks noChangeShapeType="1"/>
            </p:cNvCxnSpPr>
            <p:nvPr/>
          </p:nvCxnSpPr>
          <p:spPr bwMode="auto">
            <a:xfrm>
              <a:off x="3009887" y="2808360"/>
              <a:ext cx="28892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화살표 연결선 87"/>
            <p:cNvCxnSpPr>
              <a:cxnSpLocks noChangeShapeType="1"/>
            </p:cNvCxnSpPr>
            <p:nvPr/>
          </p:nvCxnSpPr>
          <p:spPr bwMode="auto">
            <a:xfrm flipV="1">
              <a:off x="3009887" y="5293007"/>
              <a:ext cx="28892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Oval 39"/>
          <p:cNvSpPr>
            <a:spLocks noChangeArrowheads="1"/>
          </p:cNvSpPr>
          <p:nvPr/>
        </p:nvSpPr>
        <p:spPr bwMode="gray">
          <a:xfrm>
            <a:off x="779118" y="3584316"/>
            <a:ext cx="1507824" cy="14658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60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학교연계형</a:t>
            </a:r>
            <a:endParaRPr lang="en-US" altLang="ko-KR" sz="16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한종목</a:t>
            </a:r>
            <a:r>
              <a:rPr lang="en-US" altLang="ko-KR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br>
              <a:rPr lang="en-US" altLang="ko-KR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</a:t>
            </a:r>
            <a:endParaRPr lang="en-US" altLang="ko-KR" sz="16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gray">
          <a:xfrm>
            <a:off x="2504084" y="4317243"/>
            <a:ext cx="6498662" cy="1617472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b="0" i="1" kern="0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304748" y="3182534"/>
            <a:ext cx="2558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지역사회가 쉽게 스포츠클럽을 </a:t>
            </a:r>
            <a:r>
              <a:rPr lang="en-US" altLang="ko-KR" sz="120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경험하여 </a:t>
            </a:r>
            <a:r>
              <a:rPr lang="ko-KR" altLang="en-US" sz="120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 대한 이해를 </a:t>
            </a:r>
            <a:r>
              <a:rPr lang="ko-KR" altLang="en-US" sz="120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높이고 필요성을 </a:t>
            </a:r>
            <a:r>
              <a:rPr lang="ko-KR" altLang="en-US" sz="120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느낄 수 </a:t>
            </a:r>
            <a:r>
              <a:rPr lang="ko-KR" altLang="en-US" sz="120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있는 스포츠클럽 육성 사업 필요</a:t>
            </a:r>
            <a:endParaRPr lang="en-US" altLang="ko-KR" sz="1200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78776" y="4398295"/>
            <a:ext cx="2477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ko-KR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pc="-1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</a:t>
            </a:r>
            <a:r>
              <a:rPr lang="ko-KR" altLang="en-US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</a:t>
            </a:r>
            <a:r>
              <a:rPr lang="ko-KR" altLang="en-US" spc="-1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장점 </a:t>
            </a:r>
            <a:r>
              <a:rPr lang="en-US" altLang="ko-KR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en-US" altLang="ko-KR" spc="-1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0600" y="3130172"/>
            <a:ext cx="3456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기존 공모사업의 경우 참가율이 저조하여 다수에 걸쳐 공모가 진행되는 등 참가자 확보에 애로사항 有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이는 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스포츠클럽에 대한 강한 필요성을 느끼지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못하는 가운데 현재 스포츠클럽 사업에 참여하기 위한 조건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다종목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시설 등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을 충족시키지 못한 경우가 있기 때문임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670485" y="4750544"/>
            <a:ext cx="3426895" cy="1085861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 및 지도자 확보 측면에서 </a:t>
            </a:r>
            <a:r>
              <a:rPr lang="ko-KR" altLang="en-US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다종목을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운영해야 하는 기존 스포츠클럽 대비 사업 참여에 진입장벽이 낮음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또한 지역의 생활체육동호인조직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 단체를 바탕으로 한 스포츠클럽 참여가 가능하여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지역에 기반하여 활발하게 운영하고 있는 단체의 노하우 활용이 가능함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선수부족으로 해체위기를 겪는 학교운동부의 대안가능성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여러학교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학생들이 클럽에 참여 가능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7105" y="2840381"/>
            <a:ext cx="2877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사업에 대한 진입장벽 해소 필요 </a:t>
            </a:r>
            <a:r>
              <a:rPr lang="en-US" altLang="ko-KR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en-US" altLang="ko-KR" spc="-5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Freeform 4"/>
          <p:cNvSpPr>
            <a:spLocks/>
          </p:cNvSpPr>
          <p:nvPr/>
        </p:nvSpPr>
        <p:spPr bwMode="auto">
          <a:xfrm rot="5400000">
            <a:off x="5534857" y="3543323"/>
            <a:ext cx="1352923" cy="212381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376420" y="4730706"/>
            <a:ext cx="2558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20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지역단위에서 종목 단위로 역량을 가지고 있는 조직을 스포츠클럽 생태계 안으로 끌어들일 수 있는 클럽 육성 사업 필요</a:t>
            </a:r>
            <a:endParaRPr lang="en-US" altLang="ko-KR" sz="1200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Freeform 4"/>
          <p:cNvSpPr>
            <a:spLocks/>
          </p:cNvSpPr>
          <p:nvPr/>
        </p:nvSpPr>
        <p:spPr bwMode="auto">
          <a:xfrm rot="5400000">
            <a:off x="5580182" y="5053754"/>
            <a:ext cx="1352923" cy="212381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AutoShape 41"/>
          <p:cNvSpPr>
            <a:spLocks noChangeArrowheads="1"/>
          </p:cNvSpPr>
          <p:nvPr/>
        </p:nvSpPr>
        <p:spPr bwMode="auto">
          <a:xfrm>
            <a:off x="704851" y="2420939"/>
            <a:ext cx="8461374" cy="3816350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운영 모형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지원 유형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전년도 변경사항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23822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운영 모형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지원 유형 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1120315" y="2184612"/>
            <a:ext cx="4067240" cy="25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다종목형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5216604" y="1740404"/>
            <a:ext cx="0" cy="4212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직사각형 7"/>
          <p:cNvSpPr/>
          <p:nvPr/>
        </p:nvSpPr>
        <p:spPr bwMode="auto">
          <a:xfrm>
            <a:off x="5248523" y="2184612"/>
            <a:ext cx="4205040" cy="252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112431" y="4421096"/>
            <a:ext cx="2028729" cy="28195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대도시형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4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180576" y="4421096"/>
            <a:ext cx="2010273" cy="28195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중소도시형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4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88950" y="2465771"/>
            <a:ext cx="586753" cy="5946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개념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성격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88950" y="3120115"/>
            <a:ext cx="586753" cy="3332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운영방식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88950" y="3864436"/>
            <a:ext cx="586753" cy="49082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그램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132527" y="2455736"/>
            <a:ext cx="4055028" cy="586957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체육시설을 클럽의 거점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하여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전문지도자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통해</a:t>
            </a:r>
            <a:endParaRPr lang="en-US" altLang="ko-KR" sz="12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다종목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다연령 회원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에게 스포츠활동을 제공하는 클럽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 bwMode="auto">
          <a:xfrm>
            <a:off x="1159405" y="3077889"/>
            <a:ext cx="815447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 bwMode="auto">
          <a:xfrm>
            <a:off x="1132527" y="3059888"/>
            <a:ext cx="4055028" cy="404239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다종목에서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시설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프로그램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운영 방식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>
            <a:off x="1159405" y="3453319"/>
            <a:ext cx="815447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488950" y="3500345"/>
            <a:ext cx="586753" cy="3332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32527" y="3444282"/>
            <a:ext cx="4055028" cy="404239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비영리사단법인 또는 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사회적협동조합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132527" y="3908770"/>
            <a:ext cx="4055028" cy="404239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프로그램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다수준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다연령 프로그램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티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및 지역주민 대상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 bwMode="auto">
          <a:xfrm>
            <a:off x="1159405" y="3851233"/>
            <a:ext cx="815447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직선 연결선 21"/>
          <p:cNvCxnSpPr/>
          <p:nvPr/>
        </p:nvCxnSpPr>
        <p:spPr bwMode="auto">
          <a:xfrm>
            <a:off x="1159405" y="4355256"/>
            <a:ext cx="815447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직사각형 22"/>
          <p:cNvSpPr/>
          <p:nvPr/>
        </p:nvSpPr>
        <p:spPr bwMode="auto">
          <a:xfrm>
            <a:off x="488950" y="4421095"/>
            <a:ext cx="586753" cy="1090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운영종목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 bwMode="auto">
          <a:xfrm>
            <a:off x="3159030" y="4421096"/>
            <a:ext cx="0" cy="1548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직사각형 24"/>
          <p:cNvSpPr/>
          <p:nvPr/>
        </p:nvSpPr>
        <p:spPr bwMode="auto">
          <a:xfrm>
            <a:off x="488950" y="5578415"/>
            <a:ext cx="586753" cy="5049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1140994" y="5651281"/>
            <a:ext cx="1759778" cy="334003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231113" y="5661248"/>
            <a:ext cx="1721887" cy="334003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160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320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1159193" y="4813365"/>
            <a:ext cx="1925368" cy="595855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회원종목단체 중 올림픽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생활체육에서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 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엘리트육성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5235462" y="4421096"/>
            <a:ext cx="4205040" cy="28195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한종목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4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,5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5248087" y="2455736"/>
            <a:ext cx="4192414" cy="586957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기반으로 하여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확보한 시설과 지도자를 통해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다연령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회원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에게 적합한 스포츠활동 제공 클럽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5256238" y="3059888"/>
            <a:ext cx="4192414" cy="404239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종목에서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프로그램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운영 방식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5256238" y="3444282"/>
            <a:ext cx="4192414" cy="404239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비영리사단법인 또는 </a:t>
            </a:r>
            <a:r>
              <a:rPr lang="ko-KR" altLang="en-US" sz="1200" b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사회적협동조합</a:t>
            </a:r>
            <a:endParaRPr lang="en-US" altLang="ko-KR" sz="12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5256238" y="3908770"/>
            <a:ext cx="4192414" cy="404239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프로그램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다수준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다연령 프로그램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커뮤니티프로그램 진행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및 지역주민 대상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5249499" y="4916039"/>
            <a:ext cx="4064381" cy="404239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회원종목단체 중 올림픽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아시안게임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전국체전 출전 가능 종목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 비율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50%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종목에서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엘리트육성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 bwMode="auto">
          <a:xfrm>
            <a:off x="1159405" y="5511121"/>
            <a:ext cx="815447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직사각형 35"/>
          <p:cNvSpPr/>
          <p:nvPr/>
        </p:nvSpPr>
        <p:spPr bwMode="auto">
          <a:xfrm>
            <a:off x="5247251" y="5579272"/>
            <a:ext cx="4193250" cy="504056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3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4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5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150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Freeform 7"/>
          <p:cNvSpPr>
            <a:spLocks/>
          </p:cNvSpPr>
          <p:nvPr/>
        </p:nvSpPr>
        <p:spPr bwMode="gray">
          <a:xfrm>
            <a:off x="5756785" y="4366516"/>
            <a:ext cx="274321" cy="204429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3114218" y="1484784"/>
            <a:ext cx="4205040" cy="360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육성사업 모형</a:t>
            </a:r>
            <a:endParaRPr lang="ko-KR" altLang="en-US" sz="16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9" name="꺾인 연결선 38"/>
          <p:cNvCxnSpPr>
            <a:stCxn id="38" idx="2"/>
            <a:endCxn id="6" idx="0"/>
          </p:cNvCxnSpPr>
          <p:nvPr/>
        </p:nvCxnSpPr>
        <p:spPr bwMode="auto">
          <a:xfrm rot="5400000">
            <a:off x="4015423" y="983296"/>
            <a:ext cx="339828" cy="2062805"/>
          </a:xfrm>
          <a:prstGeom prst="bentConnector3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꺾인 연결선 39"/>
          <p:cNvCxnSpPr>
            <a:stCxn id="38" idx="2"/>
            <a:endCxn id="8" idx="0"/>
          </p:cNvCxnSpPr>
          <p:nvPr/>
        </p:nvCxnSpPr>
        <p:spPr bwMode="auto">
          <a:xfrm rot="16200000" flipH="1">
            <a:off x="6113977" y="947545"/>
            <a:ext cx="339828" cy="213430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직사각형 40"/>
          <p:cNvSpPr/>
          <p:nvPr/>
        </p:nvSpPr>
        <p:spPr bwMode="auto">
          <a:xfrm>
            <a:off x="3224808" y="4797152"/>
            <a:ext cx="1925368" cy="595855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회원종목단체 중 올림픽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생활체육에서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엘리트육성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488504" y="6093296"/>
            <a:ext cx="586753" cy="25202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매칭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 bwMode="auto">
          <a:xfrm>
            <a:off x="1136576" y="6083329"/>
            <a:ext cx="1952034" cy="334003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지원금의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3216990" y="6083329"/>
            <a:ext cx="1952034" cy="334003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지원금의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5241032" y="6083329"/>
            <a:ext cx="1952034" cy="334003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이상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Freeform 7"/>
          <p:cNvSpPr>
            <a:spLocks/>
          </p:cNvSpPr>
          <p:nvPr/>
        </p:nvSpPr>
        <p:spPr bwMode="gray">
          <a:xfrm>
            <a:off x="6586891" y="2046616"/>
            <a:ext cx="274321" cy="278602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142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운영 모형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한종목형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운영 </a:t>
              </a: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881743" y="1379765"/>
            <a:ext cx="1102177" cy="849086"/>
          </a:xfrm>
          <a:prstGeom prst="homePlat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kumimoji="0" lang="ko-KR" altLang="en-US" sz="1600" spc="-1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  <a:t>한종목형</a:t>
            </a:r>
            <a: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  <a:t/>
            </a:r>
            <a:b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</a:br>
            <a:r>
              <a:rPr kumimoji="0" lang="ko-KR" altLang="en-US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L" panose="02020603020101020101" pitchFamily="18" charset="-127"/>
                <a:ea typeface="Rix고딕 L" panose="02020603020101020101" pitchFamily="18" charset="-127"/>
              </a:rPr>
              <a:t>스포츠클럽</a:t>
            </a:r>
            <a:endParaRPr kumimoji="0" lang="en-US" altLang="ko-KR" sz="1600" spc="-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983920" y="1372190"/>
            <a:ext cx="7469643" cy="84789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단일한 </a:t>
            </a:r>
            <a:r>
              <a:rPr kumimoji="0" lang="ko-KR" altLang="en-US" sz="1500" spc="-150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경기력</a:t>
            </a:r>
            <a:r>
              <a:rPr kumimoji="0" lang="en-US" altLang="ko-KR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성인 위주의 폐쇄적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구조에서 </a:t>
            </a:r>
            <a:r>
              <a:rPr kumimoji="0" lang="ko-KR" altLang="en-US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탈피하는 것이 주된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운영 방향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다수준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다연령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엘리트육성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타클럽과의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kumimoji="0" lang="ko-KR" altLang="en-US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교류를 통한 활성화</a:t>
            </a:r>
            <a:r>
              <a:rPr kumimoji="0" lang="en-US" altLang="ko-KR" sz="150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시설확보 및 지도자 채용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공공체육시설 또는 학교체육시설을 활용한 스포츠클럽 운영</a:t>
            </a:r>
            <a:endParaRPr kumimoji="0" lang="ko-KR" altLang="en-US" sz="1500" spc="-1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800137" y="2645209"/>
            <a:ext cx="2676699" cy="275831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spc="-15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한종목형스포츠클럽</a:t>
            </a:r>
            <a:r>
              <a:rPr lang="ko-KR" altLang="en-US" sz="14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모형</a:t>
            </a:r>
            <a:r>
              <a:rPr lang="en-US" altLang="ko-KR" sz="14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spc="-1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004465" y="3064831"/>
            <a:ext cx="2273610" cy="166738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70966" y="3526517"/>
            <a:ext cx="2148919" cy="1096128"/>
            <a:chOff x="1548604" y="4052755"/>
            <a:chExt cx="1560356" cy="1408708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1548604" y="4052755"/>
              <a:ext cx="765722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다수준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수분별육성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2344507" y="4058686"/>
              <a:ext cx="764453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다연령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청소년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성인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1548605" y="4775963"/>
              <a:ext cx="765722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자원확보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지도자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344507" y="4781895"/>
              <a:ext cx="764453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대회 개최 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참여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 bwMode="auto">
          <a:xfrm>
            <a:off x="800137" y="3138095"/>
            <a:ext cx="2676699" cy="275831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한종목형스포츠클럽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위쪽 화살표 설명선 16"/>
          <p:cNvSpPr/>
          <p:nvPr/>
        </p:nvSpPr>
        <p:spPr>
          <a:xfrm>
            <a:off x="1003625" y="4585920"/>
            <a:ext cx="2274450" cy="967316"/>
          </a:xfrm>
          <a:prstGeom prst="upArrowCallout">
            <a:avLst>
              <a:gd name="adj1" fmla="val 54377"/>
              <a:gd name="adj2" fmla="val 42119"/>
              <a:gd name="adj3" fmla="val 21160"/>
              <a:gd name="adj4" fmla="val 68522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ko-KR" altLang="en-US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082050" y="4963353"/>
            <a:ext cx="2140749" cy="528778"/>
            <a:chOff x="1558415" y="5435291"/>
            <a:chExt cx="2340255" cy="490494"/>
          </a:xfrm>
        </p:grpSpPr>
        <p:sp>
          <p:nvSpPr>
            <p:cNvPr id="19" name="직사각형 18"/>
            <p:cNvSpPr/>
            <p:nvPr/>
          </p:nvSpPr>
          <p:spPr bwMode="auto">
            <a:xfrm>
              <a:off x="1558415" y="5435291"/>
              <a:ext cx="752524" cy="490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</a:t>
              </a:r>
              <a: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지원</a:t>
              </a:r>
              <a:endParaRPr lang="ko-KR" altLang="en-US" b="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2356437" y="5435291"/>
              <a:ext cx="752524" cy="490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재정</a:t>
              </a:r>
              <a: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지원</a:t>
              </a:r>
              <a:endParaRPr lang="ko-KR" altLang="en-US" b="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3146146" y="5435291"/>
              <a:ext cx="752524" cy="490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</a:t>
              </a:r>
              <a: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지원</a:t>
              </a:r>
              <a:endParaRPr lang="ko-KR" altLang="en-US" b="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2" name="Freeform 4"/>
          <p:cNvSpPr>
            <a:spLocks/>
          </p:cNvSpPr>
          <p:nvPr/>
        </p:nvSpPr>
        <p:spPr bwMode="auto">
          <a:xfrm rot="5400000">
            <a:off x="2335872" y="4209924"/>
            <a:ext cx="2857992" cy="504056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232920" y="2510201"/>
            <a:ext cx="4472032" cy="321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 요건</a:t>
            </a:r>
            <a:endParaRPr lang="ko-KR" altLang="en-US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 bwMode="auto">
          <a:xfrm>
            <a:off x="4240952" y="2811753"/>
            <a:ext cx="4464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그룹 24"/>
          <p:cNvGrpSpPr/>
          <p:nvPr/>
        </p:nvGrpSpPr>
        <p:grpSpPr>
          <a:xfrm>
            <a:off x="4240952" y="2889284"/>
            <a:ext cx="4497904" cy="3096000"/>
            <a:chOff x="4961032" y="3190025"/>
            <a:chExt cx="4497904" cy="3372823"/>
          </a:xfrm>
        </p:grpSpPr>
        <p:sp>
          <p:nvSpPr>
            <p:cNvPr id="26" name="오른쪽 중괄호 25"/>
            <p:cNvSpPr/>
            <p:nvPr/>
          </p:nvSpPr>
          <p:spPr bwMode="auto">
            <a:xfrm>
              <a:off x="6697818" y="3528251"/>
              <a:ext cx="144016" cy="678591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4975130" y="3203833"/>
              <a:ext cx="3880578" cy="275831"/>
            </a:xfrm>
            <a:prstGeom prst="rect">
              <a:avLst/>
            </a:prstGeom>
            <a:noFill/>
            <a:ln w="9525" algn="ctr">
              <a:noFill/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300" dirty="0" err="1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다수준</a:t>
              </a:r>
              <a:r>
                <a:rPr lang="en-US" altLang="ko-KR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300" dirty="0" err="1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다연령</a:t>
              </a:r>
              <a:r>
                <a:rPr lang="ko-KR" altLang="en-US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프로그램 운영 </a:t>
              </a:r>
              <a:r>
                <a:rPr lang="en-US" altLang="ko-KR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 </a:t>
              </a:r>
              <a:r>
                <a:rPr lang="ko-KR" altLang="en-US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회원 구성의 다양성</a:t>
              </a:r>
              <a:endParaRPr lang="ko-KR" altLang="en-US" sz="13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6833675" y="3471045"/>
              <a:ext cx="2575663" cy="78967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anchor="ctr"/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수준별 프로그램 운영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목표회원</a:t>
              </a:r>
              <a:r>
                <a:rPr lang="en-US" altLang="ko-KR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(1</a:t>
              </a:r>
              <a:r>
                <a:rPr lang="ko-KR" altLang="en-US" spc="-15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년차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2</a:t>
              </a:r>
              <a:r>
                <a:rPr lang="ko-KR" altLang="en-US" spc="-15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년차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70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3</a:t>
              </a:r>
              <a:r>
                <a:rPr lang="ko-KR" altLang="en-US" spc="-15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년차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90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en-US" altLang="ko-KR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4</a:t>
              </a:r>
              <a:r>
                <a:rPr lang="ko-KR" altLang="en-US" spc="-15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년차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120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5</a:t>
              </a:r>
              <a:r>
                <a:rPr lang="ko-KR" altLang="en-US" spc="-15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년차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150</a:t>
              </a:r>
              <a:r>
                <a: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청소년 비율 최소 </a:t>
              </a:r>
              <a: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50% </a:t>
              </a: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이상 확보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5097016" y="3528251"/>
              <a:ext cx="576709" cy="687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“1</a:t>
              </a:r>
              <a:r>
                <a:rPr lang="ko-KR" altLang="en-US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r>
                <a:rPr lang="en-US" altLang="ko-KR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”</a:t>
              </a:r>
              <a:endParaRPr lang="ko-KR" altLang="en-US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5771250" y="3528251"/>
              <a:ext cx="535477" cy="206217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청소년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5771250" y="4000626"/>
              <a:ext cx="535477" cy="2153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노인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6353876" y="3528251"/>
              <a:ext cx="321243" cy="21170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초급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6353876" y="3764438"/>
              <a:ext cx="321243" cy="21170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중급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6353876" y="4000626"/>
              <a:ext cx="321243" cy="21170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고급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5771250" y="3764438"/>
              <a:ext cx="535477" cy="206217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성인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4975130" y="4332990"/>
              <a:ext cx="3880578" cy="275831"/>
            </a:xfrm>
            <a:prstGeom prst="rect">
              <a:avLst/>
            </a:prstGeom>
            <a:noFill/>
            <a:ln w="9525" algn="ctr">
              <a:noFill/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자원봉사 및 선수육성 활성화</a:t>
              </a:r>
              <a:r>
                <a:rPr lang="en-US" altLang="ko-KR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 </a:t>
              </a:r>
              <a:r>
                <a:rPr lang="ko-KR" altLang="en-US" sz="1300" dirty="0" smtClean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클럽 성격의 공공성</a:t>
              </a:r>
              <a:endParaRPr lang="ko-KR" altLang="en-US" sz="13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4975130" y="5489033"/>
              <a:ext cx="3880578" cy="275831"/>
            </a:xfrm>
            <a:prstGeom prst="rect">
              <a:avLst/>
            </a:prstGeom>
            <a:noFill/>
            <a:ln w="9525" algn="ctr">
              <a:noFill/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3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시설 및 지도자 자체 확보 </a:t>
              </a:r>
              <a:r>
                <a:rPr lang="en-US" altLang="ko-KR" sz="13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 </a:t>
              </a:r>
              <a:r>
                <a:rPr lang="ko-KR" altLang="en-US" sz="13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클럽 운영의 자율성</a:t>
              </a:r>
              <a:endParaRPr lang="ko-KR" altLang="en-US" sz="13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5099711" y="4634575"/>
              <a:ext cx="576709" cy="687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“1</a:t>
              </a:r>
              <a:r>
                <a:rPr lang="ko-KR" altLang="en-US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”</a:t>
              </a:r>
              <a:endParaRPr lang="ko-KR" altLang="en-US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5773945" y="4625859"/>
              <a:ext cx="919678" cy="236187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타클럽</a:t>
              </a: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교류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5773945" y="5152004"/>
              <a:ext cx="919678" cy="2153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커뮤니티 지원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오른쪽 중괄호 40"/>
            <p:cNvSpPr/>
            <p:nvPr/>
          </p:nvSpPr>
          <p:spPr bwMode="auto">
            <a:xfrm>
              <a:off x="6714444" y="4661706"/>
              <a:ext cx="144016" cy="678591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6847493" y="4553307"/>
              <a:ext cx="2447826" cy="876378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anchor="ctr"/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자원봉사</a:t>
              </a:r>
              <a:endParaRPr lang="en-US" altLang="ko-KR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클럽간 교류 및 리그 참여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대회 출전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종목대표 대의원 참여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5773945" y="4885745"/>
              <a:ext cx="919678" cy="236187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6876099" y="5777557"/>
              <a:ext cx="2582837" cy="700858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anchor="ctr"/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체육시설 </a:t>
              </a:r>
              <a:r>
                <a:rPr lang="ko-KR" altLang="en-US" b="0" spc="-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사용시간대</a:t>
              </a: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확보</a:t>
              </a:r>
              <a: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0" spc="-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지자체</a:t>
              </a: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또는 학교체육시설</a:t>
              </a:r>
              <a: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사무국장</a:t>
              </a:r>
              <a: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정규 및</a:t>
              </a:r>
              <a: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파트타임 지도자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ko-KR" altLang="en-US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비영리사단법인</a:t>
              </a:r>
              <a:r>
                <a:rPr lang="en-US" altLang="ko-KR" b="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b="0" spc="-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사회적협동조합</a:t>
              </a:r>
              <a:endPara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5099711" y="5772693"/>
              <a:ext cx="576709" cy="687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“1</a:t>
              </a:r>
              <a:r>
                <a:rPr lang="ko-KR" altLang="en-US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단체</a:t>
              </a:r>
              <a:r>
                <a:rPr lang="en-US" altLang="ko-KR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”</a:t>
              </a:r>
              <a:endParaRPr lang="ko-KR" altLang="en-US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5773945" y="5763977"/>
              <a:ext cx="919678" cy="236187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사용시설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5773945" y="6290123"/>
              <a:ext cx="919678" cy="2153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</a:t>
              </a:r>
              <a:r>
                <a:rPr lang="ko-KR" altLang="en-US" sz="1000" i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체</a:t>
              </a: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성격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오른쪽 중괄호 47"/>
            <p:cNvSpPr/>
            <p:nvPr/>
          </p:nvSpPr>
          <p:spPr bwMode="auto">
            <a:xfrm>
              <a:off x="6714444" y="5799825"/>
              <a:ext cx="144016" cy="678591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5773945" y="6023863"/>
              <a:ext cx="919678" cy="236187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지도자</a:t>
              </a:r>
              <a:endParaRPr lang="ko-KR" altLang="en-US" sz="10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4961032" y="3190025"/>
              <a:ext cx="4456018" cy="10697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ko-KR" altLang="en-US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4961032" y="4337105"/>
              <a:ext cx="4456018" cy="10697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ko-KR" altLang="en-US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4961032" y="5493147"/>
              <a:ext cx="4456018" cy="10697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ko-KR" altLang="en-US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20130" y="5642084"/>
            <a:ext cx="237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신규회원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초보자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청소년회원 육성 필수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en-US" altLang="ko-KR" sz="1200" i="1" spc="-5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AutoShape 41"/>
          <p:cNvSpPr>
            <a:spLocks noChangeArrowheads="1"/>
          </p:cNvSpPr>
          <p:nvPr/>
        </p:nvSpPr>
        <p:spPr bwMode="auto">
          <a:xfrm>
            <a:off x="704851" y="2420939"/>
            <a:ext cx="8461374" cy="3816350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638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운영 모형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다종목형 스포츠클럽 운영 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5629" y="2035918"/>
            <a:ext cx="8808754" cy="3985370"/>
            <a:chOff x="227626" y="2319251"/>
            <a:chExt cx="9667391" cy="3919621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227626" y="5076871"/>
              <a:ext cx="9358825" cy="1162001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algn="ctr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344488" y="2730964"/>
              <a:ext cx="602280" cy="93068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정의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005095" y="2653761"/>
              <a:ext cx="4162333" cy="1013393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lnSpc>
                  <a:spcPct val="150000"/>
                </a:lnSpc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인구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이상의 시군구 지역에서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향후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700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 이상의 회원을 대상으로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종목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(5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이상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운영할 수 있는 대규모 클럽</a:t>
              </a:r>
              <a:endParaRPr lang="en-US" altLang="ko-KR" sz="13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 bwMode="auto">
            <a:xfrm flipH="1">
              <a:off x="5197246" y="2319251"/>
              <a:ext cx="6521" cy="275762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그룹 10"/>
            <p:cNvGrpSpPr/>
            <p:nvPr/>
          </p:nvGrpSpPr>
          <p:grpSpPr>
            <a:xfrm>
              <a:off x="992560" y="2327564"/>
              <a:ext cx="8424491" cy="349062"/>
              <a:chOff x="992560" y="2286698"/>
              <a:chExt cx="8424491" cy="389928"/>
            </a:xfrm>
          </p:grpSpPr>
          <p:sp>
            <p:nvSpPr>
              <p:cNvPr id="42" name="직사각형 41"/>
              <p:cNvSpPr/>
              <p:nvPr/>
            </p:nvSpPr>
            <p:spPr bwMode="auto">
              <a:xfrm>
                <a:off x="992560" y="2286698"/>
                <a:ext cx="4174868" cy="38992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60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대도시형</a:t>
                </a:r>
                <a:endPara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 bwMode="auto">
              <a:xfrm>
                <a:off x="5230011" y="2286698"/>
                <a:ext cx="4187040" cy="38992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60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중소도시형</a:t>
                </a:r>
                <a:endPara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369428" y="5163689"/>
              <a:ext cx="708248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운영방식</a:t>
              </a:r>
              <a:endParaRPr lang="ko-KR" altLang="en-US" sz="120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1117928" y="5118436"/>
              <a:ext cx="4162332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+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지도자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+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프로그램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 운영</a:t>
              </a:r>
              <a:endPara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69428" y="5501866"/>
              <a:ext cx="708248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운영주체</a:t>
              </a:r>
              <a:endParaRPr lang="ko-KR" altLang="en-US" sz="120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1117928" y="5460317"/>
              <a:ext cx="4162332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5121955" y="5163689"/>
              <a:ext cx="602280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5121955" y="5508919"/>
              <a:ext cx="602280" cy="63843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그램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5732683" y="5118436"/>
              <a:ext cx="3853766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공모에 신청한 종목을 운영할 수 있는 체육시설 확보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클럽하우스 포함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5732684" y="5540036"/>
              <a:ext cx="4162333" cy="599003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프로그램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다세대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다수준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다연령 프로그램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커뮤니</a:t>
              </a: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티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프로그램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지역주민 대상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소외계층 대상 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문화 등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필수</a:t>
              </a:r>
              <a:endPara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369428" y="5851000"/>
              <a:ext cx="708248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클럽성격</a:t>
              </a: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1117928" y="5809451"/>
              <a:ext cx="4162332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비영리사단법인</a:t>
              </a:r>
              <a:endPara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2" name="꺾인 연결선 21"/>
            <p:cNvCxnSpPr>
              <a:stCxn id="8" idx="2"/>
              <a:endCxn id="35" idx="1"/>
            </p:cNvCxnSpPr>
            <p:nvPr/>
          </p:nvCxnSpPr>
          <p:spPr bwMode="auto">
            <a:xfrm rot="16200000" flipH="1">
              <a:off x="121786" y="4185492"/>
              <a:ext cx="1178593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꺾인 연결선 22"/>
            <p:cNvCxnSpPr>
              <a:stCxn id="8" idx="2"/>
              <a:endCxn id="29" idx="1"/>
            </p:cNvCxnSpPr>
            <p:nvPr/>
          </p:nvCxnSpPr>
          <p:spPr bwMode="auto">
            <a:xfrm rot="16200000" flipH="1">
              <a:off x="602338" y="3704940"/>
              <a:ext cx="217489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꺾인 연결선 23"/>
            <p:cNvCxnSpPr>
              <a:stCxn id="8" idx="2"/>
              <a:endCxn id="33" idx="1"/>
            </p:cNvCxnSpPr>
            <p:nvPr/>
          </p:nvCxnSpPr>
          <p:spPr bwMode="auto">
            <a:xfrm rot="16200000" flipH="1">
              <a:off x="443332" y="3863946"/>
              <a:ext cx="535501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꺾인 연결선 24"/>
            <p:cNvCxnSpPr>
              <a:stCxn id="8" idx="2"/>
              <a:endCxn id="34" idx="1"/>
            </p:cNvCxnSpPr>
            <p:nvPr/>
          </p:nvCxnSpPr>
          <p:spPr bwMode="auto">
            <a:xfrm rot="16200000" flipH="1">
              <a:off x="273725" y="4033553"/>
              <a:ext cx="874715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직사각형 25"/>
            <p:cNvSpPr/>
            <p:nvPr/>
          </p:nvSpPr>
          <p:spPr bwMode="auto">
            <a:xfrm>
              <a:off x="5236273" y="2653761"/>
              <a:ext cx="4162333" cy="1013393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lnSpc>
                  <a:spcPct val="150000"/>
                </a:lnSpc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인구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미만의 시군구 지역에서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향후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 이상의 회원을 대상으로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종목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(3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이상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운영할 수 있는 중소 클럽</a:t>
              </a:r>
              <a:endParaRPr lang="en-US" altLang="ko-KR" sz="13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776536" y="3648289"/>
              <a:ext cx="8626410" cy="1331035"/>
              <a:chOff x="776536" y="3648289"/>
              <a:chExt cx="8626410" cy="1388345"/>
            </a:xfrm>
          </p:grpSpPr>
          <p:sp>
            <p:nvSpPr>
              <p:cNvPr id="28" name="직사각형 27"/>
              <p:cNvSpPr/>
              <p:nvPr/>
            </p:nvSpPr>
            <p:spPr bwMode="auto">
              <a:xfrm>
                <a:off x="1496616" y="3755788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만 이상 시군구 지역</a:t>
                </a:r>
                <a:endParaRPr lang="ko-KR" altLang="en-US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 bwMode="auto">
              <a:xfrm>
                <a:off x="776536" y="3755788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인구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 bwMode="auto">
              <a:xfrm>
                <a:off x="1496616" y="4436049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종목</a:t>
                </a:r>
                <a:r>
                  <a:rPr lang="en-US" altLang="ko-KR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지역 여건에 따라 </a:t>
                </a:r>
                <a:r>
                  <a:rPr lang="en-US" altLang="ko-KR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r>
                  <a:rPr lang="ko-KR" altLang="en-US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종목 운영 가능</a:t>
                </a:r>
                <a:r>
                  <a:rPr lang="en-US" altLang="ko-KR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endPara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 bwMode="auto">
              <a:xfrm>
                <a:off x="1496616" y="4089793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r>
                  <a:rPr lang="ko-KR" altLang="en-US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년후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200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2</a:t>
                </a:r>
                <a:r>
                  <a:rPr lang="ko-KR" altLang="en-US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년후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300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r>
                  <a:rPr lang="ko-KR" altLang="en-US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년후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400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</a:t>
                </a:r>
                <a:r>
                  <a:rPr lang="ko-KR" altLang="en-US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년후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500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r>
                  <a:rPr lang="ko-KR" altLang="en-US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년후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600</a:t>
                </a:r>
                <a:r>
                  <a:rPr lang="ko-KR" altLang="en-US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</a:t>
                </a:r>
                <a:endParaRPr lang="ko-KR" altLang="en-US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 bwMode="auto">
              <a:xfrm>
                <a:off x="1496616" y="4770054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종목 이상을 운영할 수 있는 체육시설</a:t>
                </a:r>
                <a:endParaRPr lang="ko-KR" altLang="en-US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 bwMode="auto">
              <a:xfrm>
                <a:off x="776536" y="4087493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정회원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 bwMode="auto">
              <a:xfrm>
                <a:off x="776536" y="4441312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종목 수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 bwMode="auto">
              <a:xfrm>
                <a:off x="776536" y="4758274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시설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36" name="그룹 35"/>
              <p:cNvGrpSpPr/>
              <p:nvPr/>
            </p:nvGrpSpPr>
            <p:grpSpPr>
              <a:xfrm>
                <a:off x="5236273" y="3755788"/>
                <a:ext cx="4162333" cy="1280846"/>
                <a:chOff x="5727794" y="3755788"/>
                <a:chExt cx="3670812" cy="1280846"/>
              </a:xfrm>
            </p:grpSpPr>
            <p:sp>
              <p:nvSpPr>
                <p:cNvPr id="38" name="직사각형 37"/>
                <p:cNvSpPr/>
                <p:nvPr/>
              </p:nvSpPr>
              <p:spPr bwMode="auto">
                <a:xfrm>
                  <a:off x="5727794" y="3755788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20</a:t>
                  </a:r>
                  <a:r>
                    <a:rPr lang="ko-KR" altLang="en-US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만 미만 시군구 지역</a:t>
                  </a:r>
                  <a:endParaRPr lang="ko-KR" altLang="en-US" sz="14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9" name="직사각형 38"/>
                <p:cNvSpPr/>
                <p:nvPr/>
              </p:nvSpPr>
              <p:spPr bwMode="auto">
                <a:xfrm>
                  <a:off x="5727794" y="4436049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40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3</a:t>
                  </a:r>
                  <a:r>
                    <a:rPr lang="ko-KR" altLang="en-US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종목</a:t>
                  </a:r>
                  <a:endParaRPr lang="ko-KR" altLang="en-US" sz="14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 bwMode="auto">
                <a:xfrm>
                  <a:off x="5727794" y="4089793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</a:t>
                  </a:r>
                  <a:r>
                    <a:rPr lang="ko-KR" altLang="en-US" sz="1200" spc="-15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년후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80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2</a:t>
                  </a:r>
                  <a:r>
                    <a:rPr lang="ko-KR" altLang="en-US" sz="1200" spc="-15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년후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160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3</a:t>
                  </a:r>
                  <a:r>
                    <a:rPr lang="ko-KR" altLang="en-US" sz="1200" spc="-15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년후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240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4</a:t>
                  </a:r>
                  <a:r>
                    <a:rPr lang="ko-KR" altLang="en-US" sz="1200" spc="-15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년후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320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5</a:t>
                  </a:r>
                  <a:r>
                    <a:rPr lang="ko-KR" altLang="en-US" sz="1200" spc="-15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년후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400</a:t>
                  </a:r>
                  <a:r>
                    <a:rPr lang="ko-KR" altLang="en-US" sz="12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</a:t>
                  </a:r>
                  <a:endParaRPr lang="en-US" altLang="ko-KR" sz="12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41" name="직사각형 40"/>
                <p:cNvSpPr/>
                <p:nvPr/>
              </p:nvSpPr>
              <p:spPr bwMode="auto">
                <a:xfrm>
                  <a:off x="5727794" y="4770054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3</a:t>
                  </a:r>
                  <a:r>
                    <a:rPr lang="ko-KR" altLang="en-US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종목 이상을 운영할 수 있는 체육시설</a:t>
                  </a:r>
                  <a:endParaRPr lang="ko-KR" altLang="en-US" sz="14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cxnSp>
            <p:nvCxnSpPr>
              <p:cNvPr id="37" name="직선 연결선 36"/>
              <p:cNvCxnSpPr/>
              <p:nvPr/>
            </p:nvCxnSpPr>
            <p:spPr bwMode="auto">
              <a:xfrm>
                <a:off x="1032685" y="3648289"/>
                <a:ext cx="837026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4" name="TextBox 43"/>
          <p:cNvSpPr txBox="1"/>
          <p:nvPr/>
        </p:nvSpPr>
        <p:spPr>
          <a:xfrm>
            <a:off x="463103" y="1380025"/>
            <a:ext cx="4226306" cy="2215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18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다종목형 유형별 회원 목표 및 특징</a:t>
            </a:r>
            <a:endParaRPr lang="ko-KR" altLang="en-US" sz="180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9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조직 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63411" y="134076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이상적인 운영 조직은 회원총회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이사회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클럽사업부로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구성되며 각 조직의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업무 수행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유기적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협조가 전제되어야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한종목형의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경우 한 개 종목을 운영하는 것 외 모든 사항이 동일함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gray">
          <a:xfrm>
            <a:off x="534281" y="3106500"/>
            <a:ext cx="3987011" cy="3208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6800" rIns="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스포츠클럽 사무국</a:t>
            </a:r>
            <a:endParaRPr lang="en-US" altLang="ko-KR" kern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gray">
          <a:xfrm>
            <a:off x="534281" y="3529617"/>
            <a:ext cx="907229" cy="3208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tabLst>
                <a:tab pos="180975" algn="l"/>
              </a:tabLst>
              <a:defRPr/>
            </a:pP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관리 및 운영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gray">
          <a:xfrm>
            <a:off x="1554615" y="3529617"/>
            <a:ext cx="907229" cy="3208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tabLst>
                <a:tab pos="180975" algn="l"/>
              </a:tabLst>
              <a:defRPr/>
            </a:pP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 관리 및 운영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144"/>
          <p:cNvSpPr>
            <a:spLocks noChangeArrowheads="1"/>
          </p:cNvSpPr>
          <p:nvPr/>
        </p:nvSpPr>
        <p:spPr bwMode="gray">
          <a:xfrm>
            <a:off x="2574950" y="3529617"/>
            <a:ext cx="907229" cy="3208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tabLst>
                <a:tab pos="180975" algn="l"/>
              </a:tabLst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운영종목 관리</a:t>
            </a:r>
            <a:endParaRPr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144"/>
          <p:cNvSpPr>
            <a:spLocks noChangeArrowheads="1"/>
          </p:cNvSpPr>
          <p:nvPr/>
        </p:nvSpPr>
        <p:spPr bwMode="gray">
          <a:xfrm>
            <a:off x="3595282" y="3529617"/>
            <a:ext cx="907229" cy="3208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tabLst>
                <a:tab pos="180975" algn="l"/>
              </a:tabLst>
              <a:defRPr/>
            </a:pP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기타 클럽 </a:t>
            </a: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사항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144"/>
          <p:cNvSpPr>
            <a:spLocks noChangeArrowheads="1"/>
          </p:cNvSpPr>
          <p:nvPr/>
        </p:nvSpPr>
        <p:spPr bwMode="gray">
          <a:xfrm>
            <a:off x="444033" y="2901233"/>
            <a:ext cx="4220935" cy="1068986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0" tIns="46800" rIns="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endParaRPr lang="en-US" altLang="ko-KR" kern="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40"/>
          <p:cNvGrpSpPr/>
          <p:nvPr/>
        </p:nvGrpSpPr>
        <p:grpSpPr>
          <a:xfrm>
            <a:off x="444034" y="4121543"/>
            <a:ext cx="1407259" cy="1055980"/>
            <a:chOff x="287909" y="3779792"/>
            <a:chExt cx="1442563" cy="1032152"/>
          </a:xfrm>
          <a:effectLst/>
        </p:grpSpPr>
        <p:sp>
          <p:nvSpPr>
            <p:cNvPr id="38" name="Rectangle 144"/>
            <p:cNvSpPr>
              <a:spLocks noChangeArrowheads="1"/>
            </p:cNvSpPr>
            <p:nvPr/>
          </p:nvSpPr>
          <p:spPr bwMode="gray">
            <a:xfrm>
              <a:off x="336863" y="3828559"/>
              <a:ext cx="1322307" cy="408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r>
                <a:rPr lang="en-US" altLang="ko-KR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A</a:t>
              </a:r>
            </a:p>
          </p:txBody>
        </p:sp>
        <p:sp>
          <p:nvSpPr>
            <p:cNvPr id="39" name="Rectangle 144"/>
            <p:cNvSpPr>
              <a:spLocks noChangeArrowheads="1"/>
            </p:cNvSpPr>
            <p:nvPr/>
          </p:nvSpPr>
          <p:spPr bwMode="gray">
            <a:xfrm>
              <a:off x="336863" y="4297392"/>
              <a:ext cx="618791" cy="4087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자치조직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Rectangle 144"/>
            <p:cNvSpPr>
              <a:spLocks noChangeArrowheads="1"/>
            </p:cNvSpPr>
            <p:nvPr/>
          </p:nvSpPr>
          <p:spPr bwMode="gray">
            <a:xfrm>
              <a:off x="1040379" y="4297392"/>
              <a:ext cx="618791" cy="4087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일반 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참여자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Rectangle 144"/>
            <p:cNvSpPr>
              <a:spLocks noChangeArrowheads="1"/>
            </p:cNvSpPr>
            <p:nvPr/>
          </p:nvSpPr>
          <p:spPr bwMode="gray">
            <a:xfrm>
              <a:off x="287909" y="3779792"/>
              <a:ext cx="1442563" cy="1032152"/>
            </a:xfrm>
            <a:prstGeom prst="rect">
              <a:avLst/>
            </a:prstGeom>
            <a:noFill/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5" name="그룹 39"/>
          <p:cNvGrpSpPr/>
          <p:nvPr/>
        </p:nvGrpSpPr>
        <p:grpSpPr>
          <a:xfrm>
            <a:off x="1830459" y="4121543"/>
            <a:ext cx="1407259" cy="1055980"/>
            <a:chOff x="1851237" y="3768432"/>
            <a:chExt cx="1442563" cy="1032152"/>
          </a:xfrm>
          <a:effectLst/>
        </p:grpSpPr>
        <p:sp>
          <p:nvSpPr>
            <p:cNvPr id="34" name="Rectangle 144"/>
            <p:cNvSpPr>
              <a:spLocks noChangeArrowheads="1"/>
            </p:cNvSpPr>
            <p:nvPr/>
          </p:nvSpPr>
          <p:spPr bwMode="gray">
            <a:xfrm>
              <a:off x="1899682" y="3828559"/>
              <a:ext cx="1322307" cy="408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r>
                <a:rPr lang="en-US" altLang="ko-KR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B</a:t>
              </a:r>
            </a:p>
          </p:txBody>
        </p:sp>
        <p:sp>
          <p:nvSpPr>
            <p:cNvPr id="35" name="Rectangle 144"/>
            <p:cNvSpPr>
              <a:spLocks noChangeArrowheads="1"/>
            </p:cNvSpPr>
            <p:nvPr/>
          </p:nvSpPr>
          <p:spPr bwMode="gray">
            <a:xfrm>
              <a:off x="1899682" y="4297392"/>
              <a:ext cx="618791" cy="4087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</a:t>
              </a:r>
              <a:r>
                <a:rPr lang="en-US" altLang="ko-KR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자치조직</a:t>
              </a:r>
              <a:endParaRPr lang="en-US" altLang="ko-KR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Rectangle 144"/>
            <p:cNvSpPr>
              <a:spLocks noChangeArrowheads="1"/>
            </p:cNvSpPr>
            <p:nvPr/>
          </p:nvSpPr>
          <p:spPr bwMode="gray">
            <a:xfrm>
              <a:off x="2603198" y="4297392"/>
              <a:ext cx="618791" cy="4087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일반 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참여자</a:t>
              </a:r>
              <a:endParaRPr lang="en-US" altLang="ko-KR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Rectangle 144"/>
            <p:cNvSpPr>
              <a:spLocks noChangeArrowheads="1"/>
            </p:cNvSpPr>
            <p:nvPr/>
          </p:nvSpPr>
          <p:spPr bwMode="gray">
            <a:xfrm>
              <a:off x="1851237" y="3768432"/>
              <a:ext cx="1442563" cy="1032152"/>
            </a:xfrm>
            <a:prstGeom prst="rect">
              <a:avLst/>
            </a:prstGeom>
            <a:noFill/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6" name="그룹 38"/>
          <p:cNvGrpSpPr/>
          <p:nvPr/>
        </p:nvGrpSpPr>
        <p:grpSpPr>
          <a:xfrm>
            <a:off x="3216886" y="4121543"/>
            <a:ext cx="1407259" cy="1055980"/>
            <a:chOff x="3414565" y="3757072"/>
            <a:chExt cx="1442563" cy="1032152"/>
          </a:xfrm>
          <a:effectLst/>
        </p:grpSpPr>
        <p:sp>
          <p:nvSpPr>
            <p:cNvPr id="30" name="Rectangle 144"/>
            <p:cNvSpPr>
              <a:spLocks noChangeArrowheads="1"/>
            </p:cNvSpPr>
            <p:nvPr/>
          </p:nvSpPr>
          <p:spPr bwMode="gray">
            <a:xfrm>
              <a:off x="3462501" y="3828559"/>
              <a:ext cx="1322307" cy="408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r>
                <a:rPr lang="en-US" altLang="ko-KR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C</a:t>
              </a:r>
            </a:p>
          </p:txBody>
        </p:sp>
        <p:sp>
          <p:nvSpPr>
            <p:cNvPr id="31" name="Rectangle 144"/>
            <p:cNvSpPr>
              <a:spLocks noChangeArrowheads="1"/>
            </p:cNvSpPr>
            <p:nvPr/>
          </p:nvSpPr>
          <p:spPr bwMode="gray">
            <a:xfrm>
              <a:off x="3462501" y="4297392"/>
              <a:ext cx="618791" cy="4087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</a:t>
              </a:r>
              <a:r>
                <a:rPr lang="en-US" altLang="ko-KR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자치조직</a:t>
              </a:r>
              <a:endParaRPr lang="en-US" altLang="ko-KR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Rectangle 144"/>
            <p:cNvSpPr>
              <a:spLocks noChangeArrowheads="1"/>
            </p:cNvSpPr>
            <p:nvPr/>
          </p:nvSpPr>
          <p:spPr bwMode="gray">
            <a:xfrm>
              <a:off x="4166017" y="4297392"/>
              <a:ext cx="618791" cy="4087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일반 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참여자</a:t>
              </a:r>
              <a:endParaRPr lang="en-US" altLang="ko-KR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Rectangle 144"/>
            <p:cNvSpPr>
              <a:spLocks noChangeArrowheads="1"/>
            </p:cNvSpPr>
            <p:nvPr/>
          </p:nvSpPr>
          <p:spPr bwMode="gray">
            <a:xfrm>
              <a:off x="3414565" y="3757072"/>
              <a:ext cx="1442563" cy="1032152"/>
            </a:xfrm>
            <a:prstGeom prst="rect">
              <a:avLst/>
            </a:prstGeom>
            <a:noFill/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7" name="Rectangle 144"/>
          <p:cNvSpPr>
            <a:spLocks noChangeArrowheads="1"/>
          </p:cNvSpPr>
          <p:nvPr/>
        </p:nvSpPr>
        <p:spPr bwMode="gray">
          <a:xfrm>
            <a:off x="444034" y="5577248"/>
            <a:ext cx="4220934" cy="6965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6800" rIns="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ko-KR" altLang="en-US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</a:t>
            </a:r>
            <a:endParaRPr lang="en-US" altLang="ko-KR" kern="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위쪽 화살표 17"/>
          <p:cNvSpPr/>
          <p:nvPr/>
        </p:nvSpPr>
        <p:spPr>
          <a:xfrm>
            <a:off x="1242333" y="5343658"/>
            <a:ext cx="190076" cy="123032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위쪽 화살표 18"/>
          <p:cNvSpPr/>
          <p:nvPr/>
        </p:nvSpPr>
        <p:spPr>
          <a:xfrm>
            <a:off x="2141355" y="5343658"/>
            <a:ext cx="190076" cy="123032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위쪽 화살표 19"/>
          <p:cNvSpPr/>
          <p:nvPr/>
        </p:nvSpPr>
        <p:spPr>
          <a:xfrm>
            <a:off x="3688969" y="5343658"/>
            <a:ext cx="190076" cy="123032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Rectangle 144"/>
          <p:cNvSpPr>
            <a:spLocks noChangeArrowheads="1"/>
          </p:cNvSpPr>
          <p:nvPr/>
        </p:nvSpPr>
        <p:spPr bwMode="gray">
          <a:xfrm>
            <a:off x="534281" y="2206943"/>
            <a:ext cx="3987010" cy="5083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6800" rIns="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endParaRPr lang="en-US" altLang="ko-KR" kern="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144"/>
          <p:cNvSpPr>
            <a:spLocks noChangeArrowheads="1"/>
          </p:cNvSpPr>
          <p:nvPr/>
        </p:nvSpPr>
        <p:spPr bwMode="gray">
          <a:xfrm>
            <a:off x="727357" y="2326386"/>
            <a:ext cx="907229" cy="26251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tabLst>
                <a:tab pos="180975" algn="l"/>
              </a:tabLst>
              <a:defRPr/>
            </a:pP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대의원총회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144"/>
          <p:cNvSpPr>
            <a:spLocks noChangeArrowheads="1"/>
          </p:cNvSpPr>
          <p:nvPr/>
        </p:nvSpPr>
        <p:spPr bwMode="gray">
          <a:xfrm>
            <a:off x="2104784" y="2326386"/>
            <a:ext cx="907229" cy="26251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tabLst>
                <a:tab pos="180975" algn="l"/>
              </a:tabLst>
              <a:defRPr/>
            </a:pP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 장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144"/>
          <p:cNvSpPr>
            <a:spLocks noChangeArrowheads="1"/>
          </p:cNvSpPr>
          <p:nvPr/>
        </p:nvSpPr>
        <p:spPr bwMode="gray">
          <a:xfrm>
            <a:off x="3482211" y="2326386"/>
            <a:ext cx="907229" cy="26251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tabLst>
                <a:tab pos="180975" algn="l"/>
              </a:tabLst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이사회</a:t>
            </a:r>
            <a:endParaRPr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Rectangle 144"/>
          <p:cNvSpPr>
            <a:spLocks noChangeArrowheads="1"/>
          </p:cNvSpPr>
          <p:nvPr/>
        </p:nvSpPr>
        <p:spPr bwMode="gray">
          <a:xfrm>
            <a:off x="444034" y="2024063"/>
            <a:ext cx="4220934" cy="796552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0" tIns="46800" rIns="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endParaRPr lang="en-US" altLang="ko-KR" kern="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gray">
          <a:xfrm>
            <a:off x="451730" y="2024063"/>
            <a:ext cx="91042" cy="1961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gray">
          <a:xfrm>
            <a:off x="448768" y="2910228"/>
            <a:ext cx="91042" cy="1961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448768" y="4138281"/>
            <a:ext cx="91042" cy="1961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3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29" name="위쪽 화살표 28"/>
          <p:cNvSpPr/>
          <p:nvPr/>
        </p:nvSpPr>
        <p:spPr>
          <a:xfrm>
            <a:off x="2927131" y="5341351"/>
            <a:ext cx="190076" cy="123032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785665" y="2046050"/>
            <a:ext cx="4680074" cy="8079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7800" indent="-17780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비영리사단법인의 최고 의결기구는 총회이며 표준정관 상 대의원총회로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대의원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 대표자로 구성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7800" indent="-17780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임원의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선임 및 해임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 승인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예산 및 결산 승인 등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경영관련 의사결정을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85665" y="2936795"/>
            <a:ext cx="4680074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설립 후 이사회를 통해 시설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외부연계 등을 확보할 경우 안정적인 클럽 운영이 가능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진행 필요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이사 는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지방자치단체 및 교육청 공무원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대표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시도 및 </a:t>
            </a:r>
            <a:r>
              <a:rPr lang="ko-KR" altLang="en-US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시군구체육회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사무처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클럽 관련 전문가 등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다양한 인사로 구성하여 클럽의 운영 및 사업 확장에 도움이 될 수 있어야 함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522516" y="1772816"/>
            <a:ext cx="1107996" cy="305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0" i="1" spc="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주요사항</a:t>
            </a:r>
            <a:endParaRPr lang="ko-KR" altLang="en-US" sz="1200" b="0" i="1" spc="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 bwMode="auto">
          <a:xfrm>
            <a:off x="4795131" y="2022708"/>
            <a:ext cx="4562766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직사각형 45"/>
          <p:cNvSpPr/>
          <p:nvPr/>
        </p:nvSpPr>
        <p:spPr>
          <a:xfrm>
            <a:off x="4785665" y="4166014"/>
            <a:ext cx="4680074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사업부는 클럽 회원 중 일부를 포함시켜 운영진 중심이 아닌 회원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중심형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운영을 모색해야 함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 간담회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별 대회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리그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별 회원 간 다양한 교류행사 개최 등을 통해 해당 종목에 대한 높은 소속감 확보를 통해 종목별 자치조직에 참여할 수 있는 회원 확보 필수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73337" y="5591376"/>
            <a:ext cx="4680074" cy="6386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회원은 정회원을 기준으로 </a:t>
            </a:r>
            <a:r>
              <a: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하며 정회원은 스포츠클럽에 회비를 납부하는 회원을 말함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연차별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목표 </a:t>
            </a:r>
            <a:r>
              <a:rPr lang="ko-KR" altLang="en-US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회원수는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정회원수가 기준임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 대한 소속감을 가지고 있는 회원을 확보하는 것이 가장 중요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7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사무국 구성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463411" y="1343212"/>
            <a:ext cx="9269671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성공을 위해서는 스포츠클럽과 생활체육에 대한 이해도가 높은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사무국장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행정직원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지도자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확보가 중요함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444033" y="2024064"/>
            <a:ext cx="1079947" cy="26514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사무국 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분류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668510" y="3755834"/>
            <a:ext cx="1160700" cy="91153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668510" y="2026694"/>
            <a:ext cx="1160700" cy="92906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사무국장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클럽매니저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1673325" y="2032994"/>
            <a:ext cx="144000" cy="19353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1668170" y="3753036"/>
            <a:ext cx="144000" cy="2061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3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829210" y="2000470"/>
            <a:ext cx="6696298" cy="9464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주체자로서 스포츠클럽 전체의 경영관리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매니지먼트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총괄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클럽활동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기획 및 운영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회칙 제정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회원관리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생활체육관련 경력이 있고 클럽을 둘러싼 다양한 이해관계자와의 원활한 소통이 가능한 자로 채용 권고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외부연계 확보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마케팅능력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및 커뮤니티 프로그램 기획 능력 등 중요  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74345" y="3751496"/>
            <a:ext cx="6759175" cy="9079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클럽매니저의 지휘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감독을 받아 클럽회원 지도 및 행정업무 보조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클럽회원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모집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종목 지도 및 행정업무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보조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엘리트 은퇴 선수 출신을 우대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지도자 중 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30%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은퇴선수로 구성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 강습 대상이 일반인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초보자인 만큼 생활체육 지도에 대한 이해가 높은 자로 채용 권고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662226" y="3061347"/>
            <a:ext cx="1185089" cy="605547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사무직원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gray">
          <a:xfrm>
            <a:off x="1667043" y="3067648"/>
            <a:ext cx="144000" cy="19353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847316" y="3029761"/>
            <a:ext cx="6282148" cy="723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 행정보조  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각종 행정서류</a:t>
            </a:r>
            <a:r>
              <a:rPr lang="en-US" altLang="ko-KR" sz="1200" u="sng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클럽 사무행정을 보조할 수 있는 자로 채용하는 것을 권고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회계직원  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국고보조사업 경험자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세무 직무 경험자로 채용하는 것을 권고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한종목형의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경우 사무국장이 본 업무 병행</a:t>
            </a:r>
            <a:endParaRPr lang="ko-KR" altLang="en-US" sz="1200" u="sng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44033" y="4783511"/>
            <a:ext cx="1079947" cy="80369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자격조건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9555" y="4786991"/>
            <a:ext cx="8183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해당종목 자격증 소지자</a:t>
            </a:r>
            <a:r>
              <a:rPr lang="en-US" altLang="ko-KR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국가체육지도자 자격종목은 국가체육지도자 자격소지자 채용</a:t>
            </a:r>
            <a:r>
              <a:rPr lang="en-US" altLang="ko-KR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고교이상의 은퇴 엘리트선수 출신인 자로 전국체전 시도대표 경력자 또는 종목별 전국대회 입상자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</a:pP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보유지도자의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30%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은퇴선수 출신으로 확보 필수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444033" y="5695223"/>
            <a:ext cx="1079947" cy="54208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유의사항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9555" y="5698703"/>
            <a:ext cx="81835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사무국장은 필히 스포츠클럽에 대한 이해와 전문성을 보유한 자로 확보하는 것이 중요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우수한 사무국장을 확보하는 것이 스포츠클럽의  성공적인 운영을 위한 가장 중요 요인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4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구성 및 모집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52499" y="1352150"/>
            <a:ext cx="9109013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다종목형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최소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200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중소도시형은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80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이상의 정회원을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확보해야 하며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중 청소년 회원 비율이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20%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이상이 되어야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또한 회비는 민간 대비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70%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넘지 않는 선에서 책정해야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defRPr/>
            </a:pP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(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한종목형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후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이후 최소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 이상의 정회원을 확보해야 하며 이 중 청소년 회원 비율이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50%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이상이 되어야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52575" y="3960689"/>
            <a:ext cx="8928471" cy="1224040"/>
            <a:chOff x="488579" y="2338850"/>
            <a:chExt cx="8928471" cy="1224040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488579" y="2338850"/>
              <a:ext cx="1079871" cy="1224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 모집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방안 모색</a:t>
              </a: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>
              <a:off x="493659" y="2354833"/>
              <a:ext cx="144000" cy="20345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781297" y="2361016"/>
              <a:ext cx="2775659" cy="11849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특성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연령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수준 등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따른 세부적인 회원 모집 방안 모색</a:t>
              </a:r>
              <a:endPara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모집 시 외부 연계를 통해 확보할 수 있는 채널 구축</a:t>
              </a:r>
              <a:endPara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스포츠클럽에 대한 인식 확보를 위한 공청회 진행</a:t>
              </a:r>
              <a:endPara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736976" y="2367072"/>
              <a:ext cx="4680074" cy="98483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외부연계 시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이사진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체육회 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인사 등으로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구성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통해 확보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할 경우 초기 안정적인 외부연계 확보가 가능함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 내 사설센터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동호회가 동일 종목에서 활발한 활동을 펼칠 경우 갈등을 최소화 하는 방향으로 회원을 모집해야 하며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(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초보자 중심 등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스포츠클럽에 대한 공감대 형성을 위해 공청회를 사전에 개최해야 함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52500" y="2433936"/>
            <a:ext cx="8928546" cy="1392689"/>
            <a:chOff x="488504" y="3456774"/>
            <a:chExt cx="8928546" cy="1392689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488505" y="3471734"/>
              <a:ext cx="1079946" cy="13753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</a:t>
              </a:r>
              <a: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구조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488504" y="3471735"/>
              <a:ext cx="144000" cy="20345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781298" y="3456774"/>
              <a:ext cx="2882903" cy="13926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종목별  </a:t>
              </a:r>
              <a:r>
                <a:rPr lang="ko-KR" altLang="en-US" b="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다연령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구조가 구축되는 것이 중요</a:t>
              </a:r>
              <a:endPara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종목별로 자신의 수준에 적합하게 활동할 수 있도록 수준별 프로그램 제공 필요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계층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소외계층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장애인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여성 등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스포츠클럽에서 활동할 수 있는 환경 제공 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특히 클럽 회원 중 청소년 회원이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50%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이상이 되도록 노력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736976" y="3492985"/>
              <a:ext cx="4680074" cy="122341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스포츠클럽은 지역의 커뮤니티 형성을 주 목표로 하고 있음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지역주민이 중심이 되는 클럽인 만큼 회원 모집에 있어 먼저 지역사회에 대한 체계적인 분석이 필요함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특히 연계 가능한 학교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복지시설에 대한 검토가 필수적임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177800" indent="-17780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이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정회원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모집에 앞서 해당 클럽이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집중해야 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할 연령층과 회원 수준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대한 목표 수립이 필요함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6595580" y="2082565"/>
            <a:ext cx="934470" cy="27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주의사항</a:t>
            </a:r>
            <a:endParaRPr lang="ko-KR" altLang="en-US" sz="1200" b="0" i="1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35140" y="2091895"/>
            <a:ext cx="934470" cy="27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Point</a:t>
            </a:r>
            <a:endParaRPr lang="ko-KR" altLang="en-US" sz="1200" b="0" i="1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 bwMode="auto">
          <a:xfrm>
            <a:off x="1820652" y="2369569"/>
            <a:ext cx="252028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직선 연결선 19"/>
          <p:cNvCxnSpPr/>
          <p:nvPr/>
        </p:nvCxnSpPr>
        <p:spPr bwMode="auto">
          <a:xfrm>
            <a:off x="4710438" y="2369569"/>
            <a:ext cx="4562766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직사각형 25"/>
          <p:cNvSpPr/>
          <p:nvPr/>
        </p:nvSpPr>
        <p:spPr bwMode="auto">
          <a:xfrm>
            <a:off x="444033" y="5302785"/>
            <a:ext cx="1079947" cy="97101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유의사항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5294" y="5306265"/>
            <a:ext cx="8183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스포츠클럽은 스포츠클럽으로서 무엇보다 저렴한 가격에 회원이 스포츠클럽 서비스를 이용할 수 있어야 함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회비는 지역현황에 맞추어 책정하되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 대비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70%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넘지 않는 선으로 정해야 함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케이스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장애인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저소득계층 등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제외하고 </a:t>
            </a:r>
            <a:r>
              <a:rPr lang="ko-KR" altLang="en-US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무료로 스포츠클럽 서비스를 제공하는 형태는 지양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재정자립을 고려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3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439991" y="4868635"/>
            <a:ext cx="8904290" cy="1205874"/>
            <a:chOff x="484914" y="2486384"/>
            <a:chExt cx="8904290" cy="1077069"/>
          </a:xfrm>
        </p:grpSpPr>
        <p:sp>
          <p:nvSpPr>
            <p:cNvPr id="7" name="직사각형 6"/>
            <p:cNvSpPr/>
            <p:nvPr/>
          </p:nvSpPr>
          <p:spPr>
            <a:xfrm>
              <a:off x="484914" y="2486384"/>
              <a:ext cx="1083536" cy="10770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연계 기관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" name="그룹 7"/>
            <p:cNvGrpSpPr/>
            <p:nvPr/>
          </p:nvGrpSpPr>
          <p:grpSpPr>
            <a:xfrm>
              <a:off x="1701241" y="3264950"/>
              <a:ext cx="1014054" cy="298503"/>
              <a:chOff x="1701241" y="2920989"/>
              <a:chExt cx="1014054" cy="216000"/>
            </a:xfrm>
          </p:grpSpPr>
          <p:sp>
            <p:nvSpPr>
              <p:cNvPr id="24" name="직사각형 23"/>
              <p:cNvSpPr/>
              <p:nvPr/>
            </p:nvSpPr>
            <p:spPr bwMode="auto">
              <a:xfrm>
                <a:off x="1701241" y="2920989"/>
                <a:ext cx="1014054" cy="21600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직장</a:t>
                </a:r>
                <a:endPara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AutoShape 15"/>
              <p:cNvSpPr>
                <a:spLocks noChangeArrowheads="1"/>
              </p:cNvSpPr>
              <p:nvPr/>
            </p:nvSpPr>
            <p:spPr bwMode="gray">
              <a:xfrm>
                <a:off x="1706056" y="2924407"/>
                <a:ext cx="144000" cy="1531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3</a:t>
                </a:r>
                <a:endParaRPr lang="ko-KR" altLang="en-US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grpSp>
          <p:nvGrpSpPr>
            <p:cNvPr id="4" name="그룹 8"/>
            <p:cNvGrpSpPr/>
            <p:nvPr/>
          </p:nvGrpSpPr>
          <p:grpSpPr>
            <a:xfrm>
              <a:off x="493659" y="2486384"/>
              <a:ext cx="3379841" cy="687785"/>
              <a:chOff x="493659" y="2486384"/>
              <a:chExt cx="3379841" cy="687785"/>
            </a:xfrm>
          </p:grpSpPr>
          <p:sp>
            <p:nvSpPr>
              <p:cNvPr id="11" name="AutoShape 15"/>
              <p:cNvSpPr>
                <a:spLocks noChangeArrowheads="1"/>
              </p:cNvSpPr>
              <p:nvPr/>
            </p:nvSpPr>
            <p:spPr bwMode="gray">
              <a:xfrm>
                <a:off x="493659" y="2496938"/>
                <a:ext cx="144000" cy="23897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3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  <p:grpSp>
            <p:nvGrpSpPr>
              <p:cNvPr id="5" name="그룹 11"/>
              <p:cNvGrpSpPr/>
              <p:nvPr/>
            </p:nvGrpSpPr>
            <p:grpSpPr>
              <a:xfrm>
                <a:off x="1701241" y="2486384"/>
                <a:ext cx="1014054" cy="298503"/>
                <a:chOff x="1712980" y="2348880"/>
                <a:chExt cx="1014054" cy="216000"/>
              </a:xfrm>
            </p:grpSpPr>
            <p:sp>
              <p:nvSpPr>
                <p:cNvPr id="22" name="직사각형 21"/>
                <p:cNvSpPr/>
                <p:nvPr/>
              </p:nvSpPr>
              <p:spPr bwMode="auto">
                <a:xfrm>
                  <a:off x="1712980" y="2348880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지역사회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352298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1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6" name="그룹 12"/>
              <p:cNvGrpSpPr/>
              <p:nvPr/>
            </p:nvGrpSpPr>
            <p:grpSpPr>
              <a:xfrm>
                <a:off x="1701241" y="2875666"/>
                <a:ext cx="1014054" cy="298503"/>
                <a:chOff x="1712980" y="2636912"/>
                <a:chExt cx="1014054" cy="216000"/>
              </a:xfrm>
            </p:grpSpPr>
            <p:sp>
              <p:nvSpPr>
                <p:cNvPr id="20" name="직사각형 19"/>
                <p:cNvSpPr/>
                <p:nvPr/>
              </p:nvSpPr>
              <p:spPr bwMode="auto">
                <a:xfrm>
                  <a:off x="1712980" y="2636912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학교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640330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2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8" name="그룹 13"/>
              <p:cNvGrpSpPr/>
              <p:nvPr/>
            </p:nvGrpSpPr>
            <p:grpSpPr>
              <a:xfrm>
                <a:off x="2859446" y="2486384"/>
                <a:ext cx="1014054" cy="298503"/>
                <a:chOff x="1701241" y="3209021"/>
                <a:chExt cx="1014054" cy="216000"/>
              </a:xfrm>
            </p:grpSpPr>
            <p:sp>
              <p:nvSpPr>
                <p:cNvPr id="18" name="직사각형 17"/>
                <p:cNvSpPr/>
                <p:nvPr/>
              </p:nvSpPr>
              <p:spPr bwMode="auto">
                <a:xfrm>
                  <a:off x="1701241" y="320902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가정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321243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4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9" name="그룹 14"/>
              <p:cNvGrpSpPr/>
              <p:nvPr/>
            </p:nvGrpSpPr>
            <p:grpSpPr>
              <a:xfrm>
                <a:off x="2859446" y="2875665"/>
                <a:ext cx="1014054" cy="298503"/>
                <a:chOff x="1721107" y="3475631"/>
                <a:chExt cx="1014054" cy="216000"/>
              </a:xfrm>
            </p:grpSpPr>
            <p:sp>
              <p:nvSpPr>
                <p:cNvPr id="16" name="직사각형 15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복지시설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7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5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</p:grpSp>
        <p:sp>
          <p:nvSpPr>
            <p:cNvPr id="10" name="Text Box 4"/>
            <p:cNvSpPr txBox="1">
              <a:spLocks noChangeArrowheads="1"/>
            </p:cNvSpPr>
            <p:nvPr/>
          </p:nvSpPr>
          <p:spPr bwMode="gray">
            <a:xfrm>
              <a:off x="3944887" y="2513838"/>
              <a:ext cx="5444317" cy="879685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지역커뮤니티의 場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으로서 </a:t>
              </a: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스포츠클럽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활용을 위한 프로그램 다양성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확보</a:t>
              </a:r>
              <a:endPara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가족이 함께 참여할 수 있는 가족 프로그램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운영 필요</a:t>
              </a:r>
              <a:endPara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지역 내 학교</a:t>
              </a:r>
              <a:r>
                <a:rPr lang="en-US" altLang="ko-KR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직장 스포츠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복지시설과의 </a:t>
              </a: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연계 프로그램을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통한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스포츠클럽의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활동 영역 확대 </a:t>
              </a: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454636" y="2030725"/>
            <a:ext cx="1083536" cy="124617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종목 유형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454636" y="2033165"/>
            <a:ext cx="144000" cy="267524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grpSp>
        <p:nvGrpSpPr>
          <p:cNvPr id="12" name="그룹 30"/>
          <p:cNvGrpSpPr/>
          <p:nvPr/>
        </p:nvGrpSpPr>
        <p:grpSpPr>
          <a:xfrm>
            <a:off x="1678772" y="2046391"/>
            <a:ext cx="2172259" cy="249938"/>
            <a:chOff x="1712980" y="2353142"/>
            <a:chExt cx="2172259" cy="159892"/>
          </a:xfrm>
        </p:grpSpPr>
        <p:sp>
          <p:nvSpPr>
            <p:cNvPr id="47" name="직사각형 46"/>
            <p:cNvSpPr/>
            <p:nvPr/>
          </p:nvSpPr>
          <p:spPr bwMode="auto">
            <a:xfrm>
              <a:off x="1712980" y="2355939"/>
              <a:ext cx="2172259" cy="157095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대한체육회 회원단체 종목</a:t>
              </a:r>
              <a:endPara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AutoShape 15"/>
            <p:cNvSpPr>
              <a:spLocks noChangeArrowheads="1"/>
            </p:cNvSpPr>
            <p:nvPr/>
          </p:nvSpPr>
          <p:spPr bwMode="gray">
            <a:xfrm>
              <a:off x="1717795" y="2353142"/>
              <a:ext cx="144000" cy="1080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grpSp>
        <p:nvGrpSpPr>
          <p:cNvPr id="13" name="그룹 31"/>
          <p:cNvGrpSpPr/>
          <p:nvPr/>
        </p:nvGrpSpPr>
        <p:grpSpPr>
          <a:xfrm>
            <a:off x="1678772" y="2373908"/>
            <a:ext cx="2172259" cy="249952"/>
            <a:chOff x="1712980" y="2641176"/>
            <a:chExt cx="2172259" cy="159902"/>
          </a:xfrm>
        </p:grpSpPr>
        <p:sp>
          <p:nvSpPr>
            <p:cNvPr id="45" name="직사각형 44"/>
            <p:cNvSpPr/>
            <p:nvPr/>
          </p:nvSpPr>
          <p:spPr bwMode="auto">
            <a:xfrm>
              <a:off x="1712980" y="2643978"/>
              <a:ext cx="2172259" cy="15710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올림픽 정식 종목</a:t>
              </a:r>
              <a:endPara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717795" y="2641176"/>
              <a:ext cx="144000" cy="1080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grpSp>
        <p:nvGrpSpPr>
          <p:cNvPr id="14" name="그룹 32"/>
          <p:cNvGrpSpPr/>
          <p:nvPr/>
        </p:nvGrpSpPr>
        <p:grpSpPr>
          <a:xfrm>
            <a:off x="1678772" y="3020631"/>
            <a:ext cx="2172259" cy="249945"/>
            <a:chOff x="1701241" y="2925253"/>
            <a:chExt cx="2172259" cy="159897"/>
          </a:xfrm>
        </p:grpSpPr>
        <p:sp>
          <p:nvSpPr>
            <p:cNvPr id="43" name="직사각형 42"/>
            <p:cNvSpPr/>
            <p:nvPr/>
          </p:nvSpPr>
          <p:spPr bwMode="auto">
            <a:xfrm>
              <a:off x="1701241" y="2928050"/>
              <a:ext cx="2172259" cy="15710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전국체전 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·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소년체전 종목</a:t>
              </a:r>
              <a:endPara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AutoShape 15"/>
            <p:cNvSpPr>
              <a:spLocks noChangeArrowheads="1"/>
            </p:cNvSpPr>
            <p:nvPr/>
          </p:nvSpPr>
          <p:spPr bwMode="gray">
            <a:xfrm>
              <a:off x="1706056" y="2925253"/>
              <a:ext cx="144000" cy="1080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4</a:t>
              </a:r>
              <a:endParaRPr lang="ko-KR" altLang="en-US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gray">
          <a:xfrm>
            <a:off x="3911019" y="2024063"/>
            <a:ext cx="5444317" cy="1354217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ko-KR" altLang="en-US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경기형</a:t>
            </a:r>
            <a:r>
              <a:rPr lang="en-US" altLang="ko-KR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단체 종목을 주로 운영하되 시설이 가능하다면 </a:t>
            </a:r>
            <a:r>
              <a:rPr lang="ko-KR" altLang="en-US" sz="1200" kern="0" spc="-15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비경쟁형</a:t>
            </a:r>
            <a:r>
              <a:rPr lang="ko-KR" altLang="en-US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운동</a:t>
            </a:r>
            <a:r>
              <a:rPr lang="en-US" altLang="ko-KR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개인운동 종목도 지역주민 수요에 맞추어 진행</a:t>
            </a:r>
            <a:r>
              <a:rPr lang="en-US" altLang="ko-KR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kern="0" spc="-15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auto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기존 종목에만 한정되는 것이 아닌 다양한 계층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연령층을 확보할 수 있는 방향으로 종목 및 프로그램 설정 필요</a:t>
            </a:r>
            <a:endParaRPr lang="en-US" altLang="ko-KR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auto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ko-KR" altLang="en-US" sz="120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sz="120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대한체육회 가맹 회원단체 종목이 아닌 경우 공모신청 불가</a:t>
            </a:r>
            <a:r>
              <a:rPr lang="en-US" altLang="ko-KR" sz="120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120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선정 후에 추가종목 운영은 가능하나</a:t>
            </a:r>
            <a:r>
              <a:rPr lang="en-US" altLang="ko-KR" sz="120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i="1" u="sng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기금을 통한 운영은</a:t>
            </a:r>
            <a:r>
              <a:rPr lang="en-US" altLang="ko-KR" sz="1200" i="1" u="sng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i="1" u="sng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불가</a:t>
            </a:r>
            <a:r>
              <a:rPr lang="en-US" altLang="ko-KR" sz="1200" i="1" u="sng" kern="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pSp>
        <p:nvGrpSpPr>
          <p:cNvPr id="15" name="그룹 48"/>
          <p:cNvGrpSpPr/>
          <p:nvPr/>
        </p:nvGrpSpPr>
        <p:grpSpPr>
          <a:xfrm>
            <a:off x="454636" y="3396177"/>
            <a:ext cx="8712522" cy="1266920"/>
            <a:chOff x="488504" y="4791644"/>
            <a:chExt cx="8712522" cy="869604"/>
          </a:xfrm>
        </p:grpSpPr>
        <p:sp>
          <p:nvSpPr>
            <p:cNvPr id="50" name="직사각형 49"/>
            <p:cNvSpPr/>
            <p:nvPr/>
          </p:nvSpPr>
          <p:spPr>
            <a:xfrm>
              <a:off x="488504" y="4797248"/>
              <a:ext cx="1083536" cy="86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 대상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AutoShape 15"/>
            <p:cNvSpPr>
              <a:spLocks noChangeArrowheads="1"/>
            </p:cNvSpPr>
            <p:nvPr/>
          </p:nvSpPr>
          <p:spPr bwMode="gray">
            <a:xfrm>
              <a:off x="488504" y="4791644"/>
              <a:ext cx="144000" cy="191721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grpSp>
          <p:nvGrpSpPr>
            <p:cNvPr id="26" name="그룹 51"/>
            <p:cNvGrpSpPr/>
            <p:nvPr/>
          </p:nvGrpSpPr>
          <p:grpSpPr>
            <a:xfrm>
              <a:off x="1712640" y="4815250"/>
              <a:ext cx="2172259" cy="845998"/>
              <a:chOff x="1712640" y="4815250"/>
              <a:chExt cx="2172259" cy="713565"/>
            </a:xfrm>
          </p:grpSpPr>
          <p:grpSp>
            <p:nvGrpSpPr>
              <p:cNvPr id="29" name="그룹 53"/>
              <p:cNvGrpSpPr/>
              <p:nvPr/>
            </p:nvGrpSpPr>
            <p:grpSpPr>
              <a:xfrm>
                <a:off x="1712640" y="4815250"/>
                <a:ext cx="1014054" cy="196897"/>
                <a:chOff x="1712980" y="2348880"/>
                <a:chExt cx="1014054" cy="216000"/>
              </a:xfrm>
            </p:grpSpPr>
            <p:sp>
              <p:nvSpPr>
                <p:cNvPr id="70" name="직사각형 69"/>
                <p:cNvSpPr/>
                <p:nvPr/>
              </p:nvSpPr>
              <p:spPr bwMode="auto">
                <a:xfrm>
                  <a:off x="1712980" y="2348880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유아</a:t>
                  </a:r>
                  <a:r>
                    <a:rPr lang="en-US" altLang="ko-KR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</a:t>
                  </a:r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아동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71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352298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1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31" name="그룹 54"/>
              <p:cNvGrpSpPr/>
              <p:nvPr/>
            </p:nvGrpSpPr>
            <p:grpSpPr>
              <a:xfrm>
                <a:off x="1712640" y="5072026"/>
                <a:ext cx="1014054" cy="196897"/>
                <a:chOff x="1712980" y="2636912"/>
                <a:chExt cx="1014054" cy="216000"/>
              </a:xfrm>
            </p:grpSpPr>
            <p:sp>
              <p:nvSpPr>
                <p:cNvPr id="68" name="직사각형 67"/>
                <p:cNvSpPr/>
                <p:nvPr/>
              </p:nvSpPr>
              <p:spPr bwMode="auto">
                <a:xfrm>
                  <a:off x="1712980" y="2636912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청소년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9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640330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2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32" name="그룹 55"/>
              <p:cNvGrpSpPr/>
              <p:nvPr/>
            </p:nvGrpSpPr>
            <p:grpSpPr>
              <a:xfrm>
                <a:off x="1712640" y="5328802"/>
                <a:ext cx="1014054" cy="196897"/>
                <a:chOff x="1701241" y="2920989"/>
                <a:chExt cx="1014054" cy="216000"/>
              </a:xfrm>
            </p:grpSpPr>
            <p:sp>
              <p:nvSpPr>
                <p:cNvPr id="66" name="직사각형 65"/>
                <p:cNvSpPr/>
                <p:nvPr/>
              </p:nvSpPr>
              <p:spPr bwMode="auto">
                <a:xfrm>
                  <a:off x="1701241" y="2920989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성인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7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2924407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3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33" name="그룹 56"/>
              <p:cNvGrpSpPr/>
              <p:nvPr/>
            </p:nvGrpSpPr>
            <p:grpSpPr>
              <a:xfrm>
                <a:off x="2870845" y="4815250"/>
                <a:ext cx="1014054" cy="196897"/>
                <a:chOff x="1701241" y="3209021"/>
                <a:chExt cx="1014054" cy="216000"/>
              </a:xfrm>
            </p:grpSpPr>
            <p:sp>
              <p:nvSpPr>
                <p:cNvPr id="64" name="직사각형 63"/>
                <p:cNvSpPr/>
                <p:nvPr/>
              </p:nvSpPr>
              <p:spPr bwMode="auto">
                <a:xfrm>
                  <a:off x="1701241" y="320902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노인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5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321243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4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34" name="그룹 57"/>
              <p:cNvGrpSpPr/>
              <p:nvPr/>
            </p:nvGrpSpPr>
            <p:grpSpPr>
              <a:xfrm>
                <a:off x="2870845" y="5072025"/>
                <a:ext cx="1014054" cy="196897"/>
                <a:chOff x="1721107" y="3475631"/>
                <a:chExt cx="1014054" cy="216000"/>
              </a:xfrm>
            </p:grpSpPr>
            <p:sp>
              <p:nvSpPr>
                <p:cNvPr id="62" name="직사각형 61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여성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3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5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35" name="그룹 58"/>
              <p:cNvGrpSpPr/>
              <p:nvPr/>
            </p:nvGrpSpPr>
            <p:grpSpPr>
              <a:xfrm>
                <a:off x="2864261" y="5331918"/>
                <a:ext cx="1014054" cy="196897"/>
                <a:chOff x="1721107" y="3475631"/>
                <a:chExt cx="1014054" cy="216000"/>
              </a:xfrm>
            </p:grpSpPr>
            <p:sp>
              <p:nvSpPr>
                <p:cNvPr id="60" name="직사각형 59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소외계층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1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6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</p:grpSp>
        <p:sp>
          <p:nvSpPr>
            <p:cNvPr id="53" name="Text Box 4"/>
            <p:cNvSpPr txBox="1">
              <a:spLocks noChangeArrowheads="1"/>
            </p:cNvSpPr>
            <p:nvPr/>
          </p:nvSpPr>
          <p:spPr bwMode="gray">
            <a:xfrm>
              <a:off x="3944888" y="4900961"/>
              <a:ext cx="5256138" cy="728831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성인위주의 스포츠클럽 운영에서 탈피한 </a:t>
              </a:r>
              <a:r>
                <a:rPr lang="ko-KR" altLang="en-US" sz="1200" b="0" kern="0" spc="-1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다연령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체계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구축</a:t>
              </a:r>
              <a:endPara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운영하고 있는 모든 종목에서 </a:t>
              </a:r>
              <a:r>
                <a:rPr lang="ko-KR" altLang="en-US" sz="1200" kern="0" spc="-1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다연령과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소외계층이 참여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하는 형태로 발전</a:t>
              </a:r>
              <a:endPara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노인</a:t>
              </a:r>
              <a:r>
                <a:rPr lang="en-US" altLang="ko-KR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여성</a:t>
              </a:r>
              <a:r>
                <a:rPr lang="en-US" altLang="ko-KR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장애인 등 스포츠활동 참여 </a:t>
              </a: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소외계층을 위한 프로그램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운영</a:t>
              </a:r>
              <a:endPara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청소년 회원 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50%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이상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유지 필수</a:t>
              </a:r>
              <a:endPara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2" name="AutoShape 55"/>
          <p:cNvSpPr>
            <a:spLocks noChangeArrowheads="1"/>
          </p:cNvSpPr>
          <p:nvPr/>
        </p:nvSpPr>
        <p:spPr bwMode="auto">
          <a:xfrm>
            <a:off x="455390" y="134641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종목 및 프로그램 운영 범위는 종목 유형에 따른 범위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대상에 따른 범위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연계 기관에 따른 범위로 구분할 수 있음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6" name="그룹 7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프로그램 구성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7" name="그룹 76"/>
          <p:cNvGrpSpPr/>
          <p:nvPr/>
        </p:nvGrpSpPr>
        <p:grpSpPr>
          <a:xfrm>
            <a:off x="1678772" y="2690301"/>
            <a:ext cx="2172259" cy="249945"/>
            <a:chOff x="1701241" y="2925253"/>
            <a:chExt cx="2172259" cy="159897"/>
          </a:xfrm>
        </p:grpSpPr>
        <p:sp>
          <p:nvSpPr>
            <p:cNvPr id="78" name="직사각형 77"/>
            <p:cNvSpPr/>
            <p:nvPr/>
          </p:nvSpPr>
          <p:spPr bwMode="auto">
            <a:xfrm>
              <a:off x="1701241" y="2928050"/>
              <a:ext cx="2172259" cy="15710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아시안 게임 종목</a:t>
              </a:r>
              <a:endPara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AutoShape 15"/>
            <p:cNvSpPr>
              <a:spLocks noChangeArrowheads="1"/>
            </p:cNvSpPr>
            <p:nvPr/>
          </p:nvSpPr>
          <p:spPr bwMode="gray">
            <a:xfrm>
              <a:off x="1706056" y="2925253"/>
              <a:ext cx="144000" cy="1080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436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프로그램 구성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471570" y="3079746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기능 수준별 프로그램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71570" y="4131646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 특화 프로그램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gray">
          <a:xfrm>
            <a:off x="1551690" y="2024844"/>
            <a:ext cx="3384376" cy="1092607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스포츠클럽의 </a:t>
            </a:r>
            <a:r>
              <a:rPr lang="ko-KR" altLang="en-US" sz="1200" b="0" kern="0" spc="-15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다종목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다연령으로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전환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유아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아동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청소년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성인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노인을 대상으로 한 생애주기 프로그램 중점적 확대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편부모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 가정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장애인 등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소외계층을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위한 프로그램 제공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gray">
          <a:xfrm>
            <a:off x="1551690" y="3069206"/>
            <a:ext cx="3384376" cy="904656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낮은 운동 기능 수준 때문에 스포츠클럽 참여가 어려운 사람들의 동기유발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생애주기 별 프로그램과 연계한 운동기능 수준에 따른 프로그램 제공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gray">
          <a:xfrm>
            <a:off x="1551690" y="4220361"/>
            <a:ext cx="3384376" cy="684803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지역사회의 지리적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지형적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사회적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문화적 특성을 고려한 프로그램 제공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스포츠클럽을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중심으로 지역사회 커뮤니티 형성</a:t>
            </a:r>
          </a:p>
        </p:txBody>
      </p:sp>
      <p:pic>
        <p:nvPicPr>
          <p:cNvPr id="12" name="그림 11" descr="1.jpg"/>
          <p:cNvPicPr>
            <a:picLocks noChangeAspect="1"/>
          </p:cNvPicPr>
          <p:nvPr/>
        </p:nvPicPr>
        <p:blipFill>
          <a:blip r:embed="rId2" cstate="print"/>
          <a:srcRect l="3311" t="35891" r="2882" b="42996"/>
          <a:stretch>
            <a:fillRect/>
          </a:stretch>
        </p:blipFill>
        <p:spPr>
          <a:xfrm>
            <a:off x="4958781" y="2074127"/>
            <a:ext cx="4432868" cy="271861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8312095" y="2371363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노인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076552" y="2371363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아동</a:t>
            </a:r>
            <a:r>
              <a:rPr lang="en-US" altLang="ko-KR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청소년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958780" y="2371363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영</a:t>
            </a:r>
            <a:r>
              <a:rPr lang="en-US" altLang="ko-KR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유아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58781" y="2528277"/>
            <a:ext cx="10799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신체 발달 및 놀이 활용 프로 그램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242201" y="2528278"/>
            <a:ext cx="107258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직장인 주말 수업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소외계층  프로그램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8369369" y="2528277"/>
            <a:ext cx="102986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실버 스포츠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건강 관리 프로그램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124244" y="2528278"/>
            <a:ext cx="10727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체력 발달 프로그램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유명선수 참여</a:t>
            </a:r>
            <a:r>
              <a: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캠프 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194324" y="2371363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성인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gray">
          <a:xfrm>
            <a:off x="4897375" y="2024844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4485" y="5182879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다양한</a:t>
            </a:r>
            <a:endParaRPr lang="en-US" altLang="ko-KR" sz="1300" kern="0" spc="-5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</a:t>
            </a:r>
            <a:endParaRPr lang="en-US" altLang="ko-KR" sz="1300" kern="0" spc="-5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gray">
          <a:xfrm>
            <a:off x="1554605" y="5183713"/>
            <a:ext cx="3384376" cy="86946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기존에 종목 외의 다른 종목을 제공함으로써 스포츠클럽 유형 다양화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올림픽종목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인기 종목이 아닌 참가자 중심의 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체험형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 종목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프로그램 제공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gray">
          <a:xfrm>
            <a:off x="4891467" y="5177471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038780" y="5242036"/>
            <a:ext cx="330670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71450" indent="-171450" fontAlgn="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활성화가 필요한 종목 운영  </a:t>
            </a:r>
            <a:r>
              <a: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  </a:t>
            </a:r>
            <a:r>
              <a:rPr lang="ko-KR" altLang="en-US" sz="10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플라잉디스크</a:t>
            </a:r>
            <a:r>
              <a: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오리엔티어링</a:t>
            </a: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등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기존 시설 활용이 용이한  종목  추가 운영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비인기 종목 운영 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u="sng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그러나</a:t>
            </a:r>
            <a:r>
              <a:rPr lang="en-US" altLang="ko-KR" sz="1000" u="sng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000" u="sng" kern="0" spc="-15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뉴스포츠</a:t>
            </a:r>
            <a:r>
              <a:rPr lang="ko-KR" altLang="en-US" sz="1000" u="sng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등 대한체육회 회원단체 종목이 아닌 경우 기금으로 운영이 불가능하나</a:t>
            </a:r>
            <a:r>
              <a:rPr lang="en-US" altLang="ko-KR" sz="1000" u="sng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u="sng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자체예산으로 운영 가능</a:t>
            </a:r>
          </a:p>
        </p:txBody>
      </p:sp>
      <p:grpSp>
        <p:nvGrpSpPr>
          <p:cNvPr id="3" name="그룹 28"/>
          <p:cNvGrpSpPr/>
          <p:nvPr/>
        </p:nvGrpSpPr>
        <p:grpSpPr>
          <a:xfrm>
            <a:off x="4944533" y="3096780"/>
            <a:ext cx="4574644" cy="824052"/>
            <a:chOff x="4880992" y="4365104"/>
            <a:chExt cx="4574644" cy="792000"/>
          </a:xfrm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5529064" y="4365242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리그제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697677" y="4365104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전국대회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도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군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구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대회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및  리그와 종목별 연계</a:t>
              </a: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5529064" y="4789265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초보자프로그램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697677" y="4789219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스포츠교실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강습회</a:t>
              </a: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4880992" y="4802498"/>
              <a:ext cx="468000" cy="354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비경쟁형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4880992" y="4374212"/>
              <a:ext cx="468000" cy="354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경쟁형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6" name="꺾인 연결선 119"/>
            <p:cNvCxnSpPr>
              <a:stCxn id="35" idx="3"/>
              <a:endCxn id="30" idx="1"/>
            </p:cNvCxnSpPr>
            <p:nvPr/>
          </p:nvCxnSpPr>
          <p:spPr>
            <a:xfrm flipV="1">
              <a:off x="5348992" y="4445834"/>
              <a:ext cx="180072" cy="10568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꺾인 연결선 122"/>
            <p:cNvCxnSpPr>
              <a:stCxn id="35" idx="3"/>
              <a:endCxn id="32" idx="1"/>
            </p:cNvCxnSpPr>
            <p:nvPr/>
          </p:nvCxnSpPr>
          <p:spPr>
            <a:xfrm>
              <a:off x="5348992" y="4551515"/>
              <a:ext cx="180072" cy="31834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꺾인 연결선 125"/>
            <p:cNvCxnSpPr>
              <a:stCxn id="34" idx="3"/>
              <a:endCxn id="32" idx="1"/>
            </p:cNvCxnSpPr>
            <p:nvPr/>
          </p:nvCxnSpPr>
          <p:spPr>
            <a:xfrm flipV="1">
              <a:off x="5348992" y="4869857"/>
              <a:ext cx="180072" cy="109944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6697677" y="4563564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유소년 선수 육성 및 엘리트체육과의 연계</a:t>
              </a: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5529064" y="4563564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육성 프로그램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1" name="꺾인 연결선 122"/>
            <p:cNvCxnSpPr>
              <a:stCxn id="35" idx="3"/>
              <a:endCxn id="40" idx="1"/>
            </p:cNvCxnSpPr>
            <p:nvPr/>
          </p:nvCxnSpPr>
          <p:spPr>
            <a:xfrm>
              <a:off x="5348992" y="4551515"/>
              <a:ext cx="180072" cy="9264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5529064" y="4992254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참여확대 프로그램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697677" y="4992185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놀이활동 등 다양한 프로그램</a:t>
              </a:r>
            </a:p>
          </p:txBody>
        </p:sp>
        <p:cxnSp>
          <p:nvCxnSpPr>
            <p:cNvPr id="44" name="꺾인 연결선 125"/>
            <p:cNvCxnSpPr>
              <a:stCxn id="34" idx="3"/>
              <a:endCxn id="42" idx="1"/>
            </p:cNvCxnSpPr>
            <p:nvPr/>
          </p:nvCxnSpPr>
          <p:spPr>
            <a:xfrm>
              <a:off x="5348992" y="4979801"/>
              <a:ext cx="180072" cy="9304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4"/>
          <p:cNvSpPr>
            <a:spLocks noChangeArrowheads="1"/>
          </p:cNvSpPr>
          <p:nvPr/>
        </p:nvSpPr>
        <p:spPr bwMode="gray">
          <a:xfrm>
            <a:off x="4897926" y="3061542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gray">
          <a:xfrm>
            <a:off x="4906393" y="4126263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46"/>
          <p:cNvGrpSpPr/>
          <p:nvPr/>
        </p:nvGrpSpPr>
        <p:grpSpPr>
          <a:xfrm>
            <a:off x="4947436" y="4152692"/>
            <a:ext cx="4411342" cy="849402"/>
            <a:chOff x="6449214" y="78814"/>
            <a:chExt cx="2113907" cy="1028619"/>
          </a:xfrm>
        </p:grpSpPr>
        <p:sp>
          <p:nvSpPr>
            <p:cNvPr id="48" name="AutoShape 5"/>
            <p:cNvSpPr>
              <a:spLocks noChangeArrowheads="1"/>
            </p:cNvSpPr>
            <p:nvPr/>
          </p:nvSpPr>
          <p:spPr bwMode="auto">
            <a:xfrm>
              <a:off x="6797791" y="78814"/>
              <a:ext cx="432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해양형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256278" y="96938"/>
              <a:ext cx="1053975" cy="1863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윈드서핑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카누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스킨 스쿠버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바다수영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256278" y="295683"/>
              <a:ext cx="967413" cy="1863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MTB,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산악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승마 등</a:t>
              </a:r>
            </a:p>
          </p:txBody>
        </p:sp>
        <p:sp>
          <p:nvSpPr>
            <p:cNvPr id="51" name="AutoShape 5"/>
            <p:cNvSpPr>
              <a:spLocks noChangeArrowheads="1"/>
            </p:cNvSpPr>
            <p:nvPr/>
          </p:nvSpPr>
          <p:spPr bwMode="auto">
            <a:xfrm>
              <a:off x="6797791" y="510580"/>
              <a:ext cx="432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항공형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auto">
            <a:xfrm>
              <a:off x="6797791" y="290321"/>
              <a:ext cx="432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산악형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256277" y="515942"/>
              <a:ext cx="840587" cy="1863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패러글라이딩 등</a:t>
              </a:r>
            </a:p>
          </p:txBody>
        </p:sp>
        <p:sp>
          <p:nvSpPr>
            <p:cNvPr id="54" name="AutoShape 5"/>
            <p:cNvSpPr>
              <a:spLocks noChangeArrowheads="1"/>
            </p:cNvSpPr>
            <p:nvPr/>
          </p:nvSpPr>
          <p:spPr bwMode="auto">
            <a:xfrm>
              <a:off x="6449214" y="87332"/>
              <a:ext cx="324000" cy="603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지역 이점 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활용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AutoShape 5"/>
            <p:cNvSpPr>
              <a:spLocks noChangeArrowheads="1"/>
            </p:cNvSpPr>
            <p:nvPr/>
          </p:nvSpPr>
          <p:spPr bwMode="auto">
            <a:xfrm>
              <a:off x="6449214" y="744553"/>
              <a:ext cx="324000" cy="3628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사회 문화 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특성반영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779937" y="715614"/>
              <a:ext cx="1783184" cy="3727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고령화 지역 노인대상 생활체육 스포츠 프로그램 활성화</a:t>
              </a:r>
              <a:endPara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다문화 가정 어울림 생활체육 프로그램</a:t>
              </a:r>
              <a:endPara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7" name="AutoShape 55"/>
          <p:cNvSpPr>
            <a:spLocks noChangeArrowheads="1"/>
          </p:cNvSpPr>
          <p:nvPr/>
        </p:nvSpPr>
        <p:spPr bwMode="auto">
          <a:xfrm>
            <a:off x="463103" y="1343683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연령별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생애주기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),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기능수준별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프로그램으로 구분해서 운영해야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하며 지역 특수성을 살린 종목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활성화가 필요한 종목으로 구성한 프로그램을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운영하여 회원의 다양한 수요를 충족시켜야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055" t="36447" r="70118" b="22567"/>
          <a:stretch>
            <a:fillRect/>
          </a:stretch>
        </p:blipFill>
        <p:spPr bwMode="auto">
          <a:xfrm>
            <a:off x="4936066" y="5205781"/>
            <a:ext cx="97135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직사각형 57"/>
          <p:cNvSpPr/>
          <p:nvPr/>
        </p:nvSpPr>
        <p:spPr>
          <a:xfrm>
            <a:off x="467980" y="2030251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생애주기 프로그램</a:t>
            </a:r>
          </a:p>
        </p:txBody>
      </p:sp>
    </p:spTree>
    <p:extLst>
      <p:ext uri="{BB962C8B-B14F-4D97-AF65-F5344CB8AC3E}">
        <p14:creationId xmlns="" xmlns:p14="http://schemas.microsoft.com/office/powerpoint/2010/main" val="276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45967" y="2058786"/>
            <a:ext cx="4199022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의료비 절감 효과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 bwMode="auto">
          <a:xfrm>
            <a:off x="596516" y="2517100"/>
            <a:ext cx="4399200" cy="492443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 체육이 노인의 건강한 생활 및 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의료비 절감의 역할을 담당</a:t>
            </a:r>
            <a:endParaRPr lang="ko-KR" altLang="en-US" sz="13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8" name="차트 17"/>
          <p:cNvGraphicFramePr/>
          <p:nvPr>
            <p:extLst/>
          </p:nvPr>
        </p:nvGraphicFramePr>
        <p:xfrm>
          <a:off x="596516" y="3256047"/>
          <a:ext cx="2815025" cy="158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직사각형 18"/>
          <p:cNvSpPr/>
          <p:nvPr/>
        </p:nvSpPr>
        <p:spPr>
          <a:xfrm>
            <a:off x="1287621" y="3112031"/>
            <a:ext cx="1941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[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생활체육의 의료비 절감 효과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*]</a:t>
            </a:r>
            <a:endParaRPr lang="ko-KR" altLang="en-US" b="0" dirty="0">
              <a:solidFill>
                <a:prstClr val="black"/>
              </a:solidFill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3627564" y="3194199"/>
          <a:ext cx="1214446" cy="1493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연령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점 척도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3.70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3.77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3.79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3.79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3.77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3.75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70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3.76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1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평균</a:t>
                      </a:r>
                      <a:endParaRPr lang="ko-KR" altLang="en-US" sz="1050" b="1" i="1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i="1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3.77</a:t>
                      </a:r>
                      <a:endParaRPr lang="ko-KR" altLang="en-US" sz="1050" b="1" i="1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46549" y="4835686"/>
            <a:ext cx="4095461" cy="8638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 참여로 인한 의료비 절감 효과에 대한 조사에서 긍정적인 응답은 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72.0%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높은 수준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체육활동이 고령화 사회 노인들의 건강과 고독감 해소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삶의 활력에 강한 영향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137357" y="2062664"/>
            <a:ext cx="4199022" cy="396040"/>
            <a:chOff x="488504" y="1052736"/>
            <a:chExt cx="8928935" cy="396040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스포츠에 따른 청소년 인성교육 효과 제고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 bwMode="auto">
          <a:xfrm>
            <a:off x="5040853" y="2517728"/>
            <a:ext cx="4399200" cy="492443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 활동을 통해 청소년기의 신체적 활동 욕구를 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충족시키고 건전한 경쟁 활동 등 인성 함양</a:t>
            </a:r>
            <a:endParaRPr lang="ko-KR" altLang="en-US" sz="13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0324" y="4841994"/>
            <a:ext cx="4095461" cy="8638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국내외에서 학교폭력 감소를 위한 체육활동을 시도하고 있으며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긍정적인 결과 도출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체육활동을 통한 에너지 발산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불안 및 긴장감 해소 등이 학교폭력 예방에 기여하며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자아발견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협동심 및 리더십 배양 등 인성교육 효과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328" y="3142844"/>
            <a:ext cx="862394" cy="722248"/>
          </a:xfrm>
          <a:prstGeom prst="roundRect">
            <a:avLst>
              <a:gd name="adj" fmla="val 866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직사각형 27"/>
          <p:cNvSpPr/>
          <p:nvPr/>
        </p:nvSpPr>
        <p:spPr>
          <a:xfrm>
            <a:off x="6116394" y="3137860"/>
            <a:ext cx="3170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문제아 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125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명을 대상으로 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하루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분씩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교시 체육 수업을 실시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 결과 규율 위반으로 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징계를 받은 비율이 이전 학기에 비해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83%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감소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05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r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미국 사우스캐롤라이나주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찰스턴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고등학교 </a:t>
            </a:r>
            <a:endParaRPr lang="en-US" altLang="ko-KR" sz="105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115025" y="3989539"/>
            <a:ext cx="3171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년부터 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 스포츠클럽을 운영한 선유중학교는 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학교체육 활성화 이후 폭력위원회 회부 학생 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명으로 감소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전년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41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indent="-88900" algn="r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선유중학교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학교체육활성화 창의경영학교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5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329" y="3985896"/>
            <a:ext cx="862394" cy="723600"/>
          </a:xfrm>
          <a:prstGeom prst="roundRect">
            <a:avLst>
              <a:gd name="adj" fmla="val 866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3657883" y="6029286"/>
            <a:ext cx="5678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자료 출처</a:t>
            </a:r>
            <a:r>
              <a:rPr lang="en-US" altLang="ko-KR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2016 </a:t>
            </a:r>
            <a:r>
              <a:rPr lang="ko-KR" altLang="en-US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 참여 실태조사</a:t>
            </a:r>
            <a:r>
              <a:rPr lang="en-US" altLang="ko-KR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문화체육관광부</a:t>
            </a:r>
            <a:endParaRPr lang="ko-KR" altLang="en-US" sz="9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04850" y="1346960"/>
            <a:ext cx="8496300" cy="52540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적극적인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 및 신체활동 참여에 따라 의료비 절감효과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인성교육 효과 제고 등과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같은 긍정적인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결과가 도출되고 있음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스포츠의 긍정적 효과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348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프로그램 구성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7" name="AutoShape 55"/>
          <p:cNvSpPr>
            <a:spLocks noChangeArrowheads="1"/>
          </p:cNvSpPr>
          <p:nvPr/>
        </p:nvSpPr>
        <p:spPr bwMode="auto">
          <a:xfrm>
            <a:off x="463103" y="1343683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현재 대한체육회의 정식 가맹 종목단체는 총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77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종목으로 정회원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61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 종목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준회원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 종목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인정단체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 종목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구성되어 있으며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u="sng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가맹 종목에 한해서만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사업의 지원 </a:t>
            </a:r>
            <a:r>
              <a:rPr lang="ko-KR" altLang="en-US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기금으로 운영이 가능함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698" t="4120" r="7833" b="5418"/>
          <a:stretch>
            <a:fillRect/>
          </a:stretch>
        </p:blipFill>
        <p:spPr bwMode="auto">
          <a:xfrm>
            <a:off x="5493060" y="2642567"/>
            <a:ext cx="3797046" cy="28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93060" y="1952836"/>
            <a:ext cx="36170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대한체육회 홈페이지의 체육단체 정보에서 회원종목단체 현황 확인 가능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4686" y="2063987"/>
            <a:ext cx="4622350" cy="661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1300" kern="0" spc="-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한종목형 공모가능 종목</a:t>
            </a:r>
            <a:r>
              <a:rPr lang="en-US" altLang="ko-KR" sz="1300" kern="0" spc="-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300" kern="0" spc="-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300" kern="0" spc="-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57</a:t>
            </a:r>
            <a:r>
              <a:rPr lang="ko-KR" altLang="en-US" sz="1300" kern="0" spc="-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종목</a:t>
            </a:r>
            <a:endParaRPr lang="en-US" altLang="ko-KR" sz="1300" kern="0" spc="-50" noProof="1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endParaRPr lang="en-US" altLang="ko-KR" sz="1200" kern="0" spc="-150" noProof="1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en-US" altLang="ko-KR" sz="1200" kern="0" spc="-1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kern="0" spc="-1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대한체육회 회원종목단체이면서 올림픽</a:t>
            </a:r>
            <a:r>
              <a:rPr lang="en-US" altLang="ko-KR" sz="1200" kern="0" spc="-1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kern="0" spc="-1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아시안게임</a:t>
            </a:r>
            <a:r>
              <a:rPr lang="en-US" altLang="ko-KR" sz="1200" kern="0" spc="-1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kern="0" spc="-150" noProof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전국체전 정식 종목</a:t>
            </a:r>
            <a:endParaRPr lang="ko-KR" altLang="en-US" sz="1300" kern="0" spc="-50" noProof="1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686" y="3068961"/>
            <a:ext cx="4622350" cy="2285241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하계종목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&gt; 50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종목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육상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수영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축구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야구소프트볼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테니스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정구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농구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배구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탁구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핸드볼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럭비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자전거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복싱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레슬링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역도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씨름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유도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검도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궁도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양궁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사격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승마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체조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펜싱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배드민턴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태권도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조정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볼링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롤러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요트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근대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종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카누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골프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우슈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핀수영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세팍타크로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철인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종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스쿼시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당구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산악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댄스스포츠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바둑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수상스키웨이크보드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에어로빅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택견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카라테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카바디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크라쉬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주짓수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동계종목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&gt; 7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종목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빙상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아이스하키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스키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루지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봅슬레이스켈레톤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컬링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바이애슬론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7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종목 운영 방향성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한쪽 모서리가 잘린 사각형 5"/>
          <p:cNvSpPr/>
          <p:nvPr/>
        </p:nvSpPr>
        <p:spPr bwMode="auto">
          <a:xfrm>
            <a:off x="444033" y="1693193"/>
            <a:ext cx="1130911" cy="720725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신규회원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가입</a:t>
            </a:r>
            <a:endParaRPr lang="ko-KR" altLang="en-US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V="1">
            <a:off x="1018684" y="2560678"/>
            <a:ext cx="8180672" cy="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 lIns="44605" tIns="44605" rIns="44605" bIns="44605" anchor="ctr" anchorCtr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632138" y="5114257"/>
            <a:ext cx="8567217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44605" tIns="44605" rIns="44605" bIns="44605" anchor="ctr" anchorCtr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633518" y="5222269"/>
            <a:ext cx="752304" cy="860424"/>
          </a:xfrm>
          <a:prstGeom prst="roundRect">
            <a:avLst>
              <a:gd name="adj" fmla="val 6741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관리</a:t>
            </a:r>
            <a: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항목</a:t>
            </a:r>
            <a:endParaRPr kumimoji="0" lang="ko-KR" altLang="en-US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868212" y="1713829"/>
            <a:ext cx="2004492" cy="703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noProof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초보자 레벨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456209" y="1713829"/>
            <a:ext cx="2004492" cy="7032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err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중고급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레벨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000805" y="1713829"/>
            <a:ext cx="2121836" cy="703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err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레벨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blackWhite">
          <a:xfrm rot="16200000">
            <a:off x="3938136" y="1924577"/>
            <a:ext cx="499260" cy="3182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lIns="88968" tIns="44485" rIns="88968" bIns="44485" anchor="ctr"/>
          <a:lstStyle/>
          <a:p>
            <a:pPr algn="ctr" defTabSz="9017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CA" altLang="ko-KR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 rot="16200000">
            <a:off x="6479518" y="1924577"/>
            <a:ext cx="499260" cy="3182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lIns="88968" tIns="44485" rIns="88968" bIns="44485" anchor="ctr"/>
          <a:lstStyle/>
          <a:p>
            <a:pPr algn="ctr" defTabSz="901700" fontAlgn="auto" latinLnBrk="0">
              <a:spcBef>
                <a:spcPts val="0"/>
              </a:spcBef>
              <a:spcAft>
                <a:spcPts val="0"/>
              </a:spcAft>
            </a:pPr>
            <a:endParaRPr kumimoji="0" lang="en-CA" altLang="ko-KR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gray">
          <a:xfrm>
            <a:off x="1686921" y="5233648"/>
            <a:ext cx="218578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체력측정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국민체력 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100)</a:t>
            </a: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별 기술 수준 관리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 및 기술이 일정 수준 올라 온 경우 자체 대회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리그 참여 가능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gray">
          <a:xfrm>
            <a:off x="4410761" y="5233648"/>
            <a:ext cx="208594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체력측정</a:t>
            </a:r>
            <a:r>
              <a:rPr lang="en-US" altLang="ko-KR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국민체력 </a:t>
            </a:r>
            <a:r>
              <a:rPr lang="en-US" altLang="ko-KR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리그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대회 및 랭킹 시스템 운영 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 진행 능력 관리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gray">
          <a:xfrm>
            <a:off x="6921472" y="5233648"/>
            <a:ext cx="242987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체력관리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스포츠과학센터 활용 권장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거점스포츠클럽 지도자 및 </a:t>
            </a:r>
            <a:r>
              <a:rPr lang="ko-KR" altLang="en-US" b="0" i="1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상담사를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통한 </a:t>
            </a:r>
            <a:r>
              <a:rPr lang="ko-KR" altLang="en-US" b="0" i="1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경기력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및 심리상태 관리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운영지원금을 통한 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훈련지원</a:t>
            </a:r>
            <a:endParaRPr lang="ko-KR" altLang="en-US" b="0" i="1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gray">
          <a:xfrm>
            <a:off x="1739794" y="3628962"/>
            <a:ext cx="221174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클럽지도자 및 자원봉사 지도자를 통한 강습프로그램 제공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 공식 리그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대회 참가 불가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 신규회원 중 기존 종목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활동자는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레벨테스트를 통해 클럽공식 대회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리그 참여 가능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1019770" y="2560677"/>
            <a:ext cx="10284" cy="2450231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 lIns="44605" tIns="44605" rIns="44605" bIns="44605" anchor="ctr" anchorCtr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33518" y="2665676"/>
            <a:ext cx="752304" cy="461665"/>
          </a:xfrm>
          <a:prstGeom prst="roundRect">
            <a:avLst>
              <a:gd name="adj" fmla="val 6741"/>
            </a:avLst>
          </a:prstGeom>
          <a:solidFill>
            <a:schemeClr val="bg1"/>
          </a:soli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목표</a:t>
            </a:r>
            <a:endParaRPr kumimoji="0" lang="ko-KR" altLang="en-US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33518" y="3354724"/>
            <a:ext cx="752304" cy="1476164"/>
          </a:xfrm>
          <a:prstGeom prst="roundRect">
            <a:avLst>
              <a:gd name="adj" fmla="val 6741"/>
            </a:avLst>
          </a:prstGeom>
          <a:solidFill>
            <a:schemeClr val="bg1"/>
          </a:soli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주요</a:t>
            </a:r>
            <a: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활</a:t>
            </a:r>
            <a:r>
              <a:rPr kumimoji="0" lang="ko-KR" altLang="en-US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</a:t>
            </a:r>
          </a:p>
        </p:txBody>
      </p:sp>
      <p:sp>
        <p:nvSpPr>
          <p:cNvPr id="22" name="TextBox 96"/>
          <p:cNvSpPr txBox="1">
            <a:spLocks noChangeArrowheads="1"/>
          </p:cNvSpPr>
          <p:nvPr/>
        </p:nvSpPr>
        <p:spPr bwMode="auto">
          <a:xfrm rot="10800000" flipV="1">
            <a:off x="1712322" y="2634644"/>
            <a:ext cx="223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자체리그</a:t>
            </a:r>
            <a: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대회</a:t>
            </a:r>
            <a: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공연 등에 </a:t>
            </a:r>
            <a: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참가할 수 있는 수준으로 향상</a:t>
            </a:r>
            <a:endParaRPr lang="ko-KR" altLang="en-US" sz="1200" i="1" spc="-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96"/>
          <p:cNvSpPr txBox="1">
            <a:spLocks noChangeArrowheads="1"/>
          </p:cNvSpPr>
          <p:nvPr/>
        </p:nvSpPr>
        <p:spPr bwMode="auto">
          <a:xfrm rot="10800000" flipV="1">
            <a:off x="4400158" y="2634699"/>
            <a:ext cx="2113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eaLnBrk="1" hangingPunct="1">
              <a:defRPr sz="1200" i="1" spc="-5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>
                <a:ea typeface="굴림" charset="-127"/>
              </a:defRPr>
            </a:lvl2pPr>
            <a:lvl3pPr marL="1143000" indent="-228600" eaLnBrk="0" hangingPunct="0">
              <a:defRPr>
                <a:ea typeface="굴림" charset="-127"/>
              </a:defRPr>
            </a:lvl3pPr>
            <a:lvl4pPr marL="1600200" indent="-228600" eaLnBrk="0" hangingPunct="0">
              <a:defRPr>
                <a:ea typeface="굴림" charset="-127"/>
              </a:defRPr>
            </a:lvl4pPr>
            <a:lvl5pPr marL="2057400" indent="-228600" eaLnBrk="0" hangingPunct="0">
              <a:defRPr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9pPr>
          </a:lstStyle>
          <a:p>
            <a:r>
              <a:rPr lang="ko-KR" altLang="en-US" dirty="0"/>
              <a:t>회원 중심의 </a:t>
            </a:r>
            <a:r>
              <a:rPr lang="ko-KR" altLang="en-US" dirty="0" smtClean="0"/>
              <a:t>대회</a:t>
            </a:r>
            <a:r>
              <a:rPr lang="en-US" altLang="ko-KR" dirty="0" smtClean="0"/>
              <a:t>/</a:t>
            </a:r>
            <a:r>
              <a:rPr lang="ko-KR" altLang="en-US" dirty="0" smtClean="0"/>
              <a:t>행사 및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자원봉사 </a:t>
            </a:r>
            <a:r>
              <a:rPr lang="ko-KR" altLang="en-US" dirty="0"/>
              <a:t>참여 활성화</a:t>
            </a:r>
          </a:p>
        </p:txBody>
      </p:sp>
      <p:sp>
        <p:nvSpPr>
          <p:cNvPr id="24" name="TextBox 96"/>
          <p:cNvSpPr txBox="1">
            <a:spLocks noChangeArrowheads="1"/>
          </p:cNvSpPr>
          <p:nvPr/>
        </p:nvSpPr>
        <p:spPr bwMode="auto">
          <a:xfrm rot="10800000" flipV="1">
            <a:off x="7021985" y="2665677"/>
            <a:ext cx="210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eaLnBrk="1" hangingPunct="1">
              <a:defRPr sz="1200" i="1" spc="-5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>
                <a:ea typeface="굴림" charset="-127"/>
              </a:defRPr>
            </a:lvl2pPr>
            <a:lvl3pPr marL="1143000" indent="-228600" eaLnBrk="0" hangingPunct="0">
              <a:defRPr>
                <a:ea typeface="굴림" charset="-127"/>
              </a:defRPr>
            </a:lvl3pPr>
            <a:lvl4pPr marL="1600200" indent="-228600" eaLnBrk="0" hangingPunct="0">
              <a:defRPr>
                <a:ea typeface="굴림" charset="-127"/>
              </a:defRPr>
            </a:lvl4pPr>
            <a:lvl5pPr marL="2057400" indent="-228600" eaLnBrk="0" hangingPunct="0">
              <a:defRPr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9pPr>
          </a:lstStyle>
          <a:p>
            <a:r>
              <a:rPr lang="ko-KR" altLang="en-US" dirty="0"/>
              <a:t>클럽시스템을 통한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선수 발굴</a:t>
            </a:r>
            <a:endParaRPr lang="en-US" altLang="ko-KR" dirty="0"/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1796561" y="3318720"/>
            <a:ext cx="1966501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강습 중심의 서비스 제공</a:t>
            </a:r>
            <a:endParaRPr lang="en-US" altLang="ko-KR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gray">
          <a:xfrm>
            <a:off x="4399442" y="3628962"/>
            <a:ext cx="221174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원포인트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형식의 강습 제공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공식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비공식 자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게임 또는 그룹단위 활동 중심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자체대회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리그 운영을 통한 클럽 랭킹 시스템 운영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자원봉사 및 자치조직 활동 참여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4456209" y="3318720"/>
            <a:ext cx="1966501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경기력</a:t>
            </a:r>
            <a:r>
              <a:rPr lang="ko-KR" altLang="en-US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중심의 </a:t>
            </a:r>
            <a:r>
              <a:rPr lang="ko-KR" altLang="en-US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자발적 활동</a:t>
            </a:r>
            <a:endParaRPr lang="en-US" altLang="ko-KR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gray">
          <a:xfrm>
            <a:off x="6997192" y="3634289"/>
            <a:ext cx="2211746" cy="13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 운영 시스템을 통해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체력</a:t>
            </a:r>
            <a:r>
              <a:rPr lang="en-US" altLang="ko-KR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</a:t>
            </a:r>
            <a:r>
              <a:rPr lang="en-US" altLang="ko-KR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경기력에서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뛰어난 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소질을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보이는 청소년 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회원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방과후를 활용한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운영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간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교류전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지역학교운동부 합동 훈련 등 실시</a:t>
            </a:r>
            <a:endParaRPr lang="ko-KR" altLang="en-US" b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7053959" y="3282716"/>
            <a:ext cx="1966501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선순환체계</a:t>
            </a:r>
            <a:r>
              <a:rPr lang="ko-KR" altLang="en-US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구축</a:t>
            </a:r>
            <a:endParaRPr lang="en-US" altLang="ko-KR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6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선수반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운영 </a:t>
              </a:r>
            </a:p>
          </p:txBody>
        </p:sp>
      </p:grp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52500" y="134427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최소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 이상의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엘리트선수반을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운영해야 하며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엘리트선수반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운영은 </a:t>
            </a:r>
            <a:r>
              <a:rPr lang="ko-KR" altLang="en-US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생활체육</a:t>
            </a:r>
            <a:r>
              <a:rPr lang="en-US" altLang="ko-KR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취미반</a:t>
            </a:r>
            <a:r>
              <a:rPr lang="en-US" altLang="ko-KR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을 바탕으로 한 </a:t>
            </a:r>
            <a:r>
              <a:rPr lang="en-US" altLang="ko-KR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운영이 진행되어야 함</a:t>
            </a:r>
            <a:r>
              <a:rPr lang="en-US" altLang="ko-KR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400" kern="0" spc="-10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한종목형의</a:t>
            </a:r>
            <a:r>
              <a:rPr lang="ko-KR" altLang="en-US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경우 해당 종목에서 반드시 </a:t>
            </a:r>
            <a:r>
              <a:rPr lang="ko-KR" altLang="en-US" sz="1400" kern="0" spc="-10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엘리트선수반을</a:t>
            </a:r>
            <a:r>
              <a:rPr lang="ko-KR" altLang="en-US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운영해야 함</a:t>
            </a:r>
            <a:r>
              <a:rPr lang="en-US" altLang="ko-KR" sz="1400" kern="0" spc="-1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kern="0" spc="-1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464994" y="2554919"/>
            <a:ext cx="1076365" cy="192443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80000" rtlCol="0" anchor="ctr"/>
          <a:lstStyle>
            <a:defPPr>
              <a:defRPr lang="ko-KR"/>
            </a:defPPr>
            <a:lvl1pPr algn="ctr" latinLnBrk="0">
              <a:defRPr sz="1400" kern="0" spc="-5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1300" dirty="0" smtClean="0"/>
              <a:t>종목 선정</a:t>
            </a:r>
            <a:endParaRPr lang="ko-KR" altLang="en-US" sz="13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gray">
          <a:xfrm>
            <a:off x="461413" y="4557641"/>
            <a:ext cx="1079499" cy="152671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 latinLnBrk="0">
              <a:defRPr sz="1400" kern="0" spc="-5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1300" dirty="0" smtClean="0"/>
              <a:t>운영 방안</a:t>
            </a:r>
            <a:endParaRPr lang="ko-KR" altLang="en-US" sz="1300" dirty="0"/>
          </a:p>
        </p:txBody>
      </p:sp>
      <p:sp>
        <p:nvSpPr>
          <p:cNvPr id="9" name="직사각형 8"/>
          <p:cNvSpPr/>
          <p:nvPr/>
        </p:nvSpPr>
        <p:spPr bwMode="auto">
          <a:xfrm>
            <a:off x="461412" y="2029883"/>
            <a:ext cx="1079947" cy="45429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기본방침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8140" y="1991006"/>
            <a:ext cx="77764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선수육성 시스템 구축을 위해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년부터 </a:t>
            </a:r>
            <a:r>
              <a:rPr lang="ko-KR" altLang="en-US" sz="1200" spc="-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</a:t>
            </a:r>
            <a:r>
              <a:rPr lang="ko-KR" altLang="en-US" sz="1200" spc="-1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</a:t>
            </a:r>
            <a:r>
              <a:rPr lang="ko-KR" altLang="en-US" sz="1200" spc="-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sz="1200" spc="-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spc="-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이상의 </a:t>
            </a:r>
            <a:r>
              <a:rPr lang="ko-KR" altLang="en-US" sz="1200" spc="-100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전문선수반</a:t>
            </a:r>
            <a:r>
              <a:rPr lang="ko-KR" altLang="en-US" sz="1200" spc="-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운영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공부하는 </a:t>
            </a:r>
            <a:r>
              <a:rPr lang="ko-KR" altLang="en-US" sz="1200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학생선수 모델 제시</a:t>
            </a:r>
            <a:r>
              <a:rPr lang="en-US" altLang="ko-KR" sz="1200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학업과 병행하여 훈련이 가능하도록 지원</a:t>
            </a:r>
            <a:r>
              <a:rPr lang="en-US" altLang="ko-KR" sz="1200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spc="-1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0768038"/>
              </p:ext>
            </p:extLst>
          </p:nvPr>
        </p:nvGraphicFramePr>
        <p:xfrm>
          <a:off x="1685820" y="2578768"/>
          <a:ext cx="7515329" cy="187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593"/>
                <a:gridCol w="6557736"/>
              </a:tblGrid>
              <a:tr h="18910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자연환경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지역의 자연환경을 활용하여 진행 할 수 있는 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제주도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승마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강원도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스키 등 동계종목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부산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해양스포츠 등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지역전통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전통적으로 우수선수를 다수 배출하거나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 운영을 위한 특화된 시설 보유하고 있는 종목</a:t>
                      </a:r>
                      <a:b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경북예천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양궁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전북군산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야구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충북충주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조정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전북순창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정구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34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직장운동부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8120" marR="0" indent="-1905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내 직장운동부 및 프로구단이 있는 종목으로 지역에서 선수경력을 지속할 수 있는 환경 보유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차별화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63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비인기종목으로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및 전국단위에서 아직 활성화가 되지 못한 종목</a:t>
                      </a:r>
                      <a:b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펜싱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소프트볼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육상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사이클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럭비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9373132"/>
              </p:ext>
            </p:extLst>
          </p:nvPr>
        </p:nvGraphicFramePr>
        <p:xfrm>
          <a:off x="1694345" y="4557641"/>
          <a:ext cx="7506803" cy="152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93"/>
                <a:gridCol w="6559010"/>
              </a:tblGrid>
              <a:tr h="20585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8804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선순환체계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엘리트선수반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운영은 </a:t>
                      </a:r>
                      <a:r>
                        <a:rPr kumimoji="1" lang="ko-KR" altLang="en-US" sz="1100" b="1" i="1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반드시 </a:t>
                      </a:r>
                      <a:r>
                        <a:rPr kumimoji="1" lang="ko-KR" altLang="en-US" sz="1100" b="1" i="1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취미반</a:t>
                      </a:r>
                      <a:r>
                        <a:rPr kumimoji="1" lang="ko-KR" altLang="en-US" sz="1100" b="1" i="1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운영과 병행하여 진행해야 함</a:t>
                      </a:r>
                      <a:r>
                        <a:rPr kumimoji="1" lang="en-US" altLang="ko-KR" sz="1100" b="1" i="1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취미반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회원 중 우수회원이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선수반에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참여하는 형태의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다수준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 필요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281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참여자  확보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순위 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내 기존 활동 회원 중 우수한 능력을 보유한 회원을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선수반으로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확보</a:t>
                      </a:r>
                      <a:endParaRPr kumimoji="1" lang="en-US" altLang="ko-KR" sz="1100" b="0" kern="0" spc="-50" baseline="0" dirty="0" smtClean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-19812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순위 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엘리트선수반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참가자 확보를 위한 공개모집 및 테스트 진행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54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선수반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운영 </a:t>
              </a:r>
            </a:p>
          </p:txBody>
        </p:sp>
      </p:grp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248119" y="2239783"/>
            <a:ext cx="9360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445523" y="2024844"/>
            <a:ext cx="4355587" cy="407206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안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300" kern="0" spc="-100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선순환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체계 구축 가능성 고려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기존 종목 활용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1300" kern="0" spc="-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446061" y="2512274"/>
            <a:ext cx="4355049" cy="3177198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017010" y="2024844"/>
            <a:ext cx="4347895" cy="407206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안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지역 대표 선정 가능성 고려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신규 종목 도입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1300" kern="0" spc="-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5017011" y="2512274"/>
            <a:ext cx="4347893" cy="3177198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5900" y="2584282"/>
            <a:ext cx="40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시도대표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소년체전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전국체전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에 선정될 수 있는 종목 선정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및 운영을 통한 성과 창출</a:t>
            </a:r>
            <a:endParaRPr lang="ko-KR" altLang="en-US" sz="120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42" y="2584282"/>
            <a:ext cx="413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200" spc="-15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운영 종목은 </a:t>
            </a:r>
            <a:r>
              <a:rPr lang="ko-KR" altLang="en-US" sz="1200" spc="-15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취미반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활동을 바탕으로 한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5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운영이 진행될 수 있도록 종목 운영 필요</a:t>
            </a:r>
            <a:endParaRPr lang="en-US" altLang="ko-KR" sz="120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45011" y="5996775"/>
            <a:ext cx="8784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클럽이 운영하고자 하는 </a:t>
            </a:r>
            <a:r>
              <a:rPr lang="ko-KR" altLang="en-US" sz="800" b="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종목과 동일한 연령대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성별의 학교 운동부가 지역 내 운영되고 있는 경우 지역의 전폭적인 지원을 이끌어내는 데 한계가 있음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8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8716" y="3080741"/>
            <a:ext cx="4355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시도대표 선정 가능성에 따른 종목 선정</a:t>
            </a:r>
            <a:endParaRPr lang="en-US" altLang="ko-KR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21"/>
          <p:cNvGrpSpPr/>
          <p:nvPr/>
        </p:nvGrpSpPr>
        <p:grpSpPr>
          <a:xfrm>
            <a:off x="5161089" y="3628398"/>
            <a:ext cx="1764000" cy="752068"/>
            <a:chOff x="1518525" y="3914177"/>
            <a:chExt cx="2453067" cy="1091732"/>
          </a:xfrm>
        </p:grpSpPr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1518525" y="3914177"/>
              <a:ext cx="1054769" cy="109173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 보유</a:t>
              </a:r>
              <a: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endParaRPr lang="en-US" altLang="ko-KR" sz="105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gray">
            <a:xfrm>
              <a:off x="2916824" y="3914177"/>
              <a:ext cx="1054768" cy="109173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 </a:t>
              </a:r>
              <a:r>
                <a:rPr lang="ko-KR" altLang="en-US" sz="105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미보유</a:t>
              </a:r>
              <a: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endParaRPr lang="en-US" altLang="ko-KR" sz="105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직사각형 30"/>
            <p:cNvSpPr>
              <a:spLocks noChangeArrowheads="1"/>
            </p:cNvSpPr>
            <p:nvPr/>
          </p:nvSpPr>
          <p:spPr bwMode="auto">
            <a:xfrm>
              <a:off x="2271777" y="4195017"/>
              <a:ext cx="907644" cy="51713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</a:t>
              </a:r>
              <a:endParaRPr lang="ko-KR" altLang="en-US" sz="2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" name="Freeform 4"/>
          <p:cNvSpPr>
            <a:spLocks/>
          </p:cNvSpPr>
          <p:nvPr/>
        </p:nvSpPr>
        <p:spPr bwMode="auto">
          <a:xfrm rot="10800000">
            <a:off x="6086190" y="4492494"/>
            <a:ext cx="1002521" cy="180001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5900" y="4708518"/>
            <a:ext cx="1887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i="1" spc="-1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시도에서 체전에 출전하고 있지 못하고 있는 종목 선정</a:t>
            </a:r>
            <a:endParaRPr lang="en-US" altLang="ko-KR" i="1" spc="-10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9735219"/>
              </p:ext>
            </p:extLst>
          </p:nvPr>
        </p:nvGraphicFramePr>
        <p:xfrm>
          <a:off x="2640872" y="3519952"/>
          <a:ext cx="1980219" cy="157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93"/>
                <a:gridCol w="1604826"/>
              </a:tblGrid>
              <a:tr h="52973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유청소년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연령대에서 초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 등 </a:t>
                      </a:r>
                      <a:r>
                        <a:rPr lang="ko-KR" altLang="en-US" sz="1050" b="0" u="none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다수준이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구축되어 있는 종목 고려</a:t>
                      </a:r>
                      <a:endParaRPr lang="en-US" altLang="ko-KR" sz="105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nd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협력 확보 가능성 검토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내 동일 연령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성별 대 학교 운동부 여부 등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)* </a:t>
                      </a: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itchFamily="2" charset="2"/>
                        <a:buNone/>
                      </a:pP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050" b="1" kern="1200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rd</a:t>
                      </a: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b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재능 및 잠재력을 보유한 회원 선정</a:t>
                      </a:r>
                      <a:r>
                        <a:rPr lang="en-US" altLang="ko-KR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</a:t>
                      </a:r>
                      <a:r>
                        <a:rPr lang="en-US" altLang="ko-KR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체력</a:t>
                      </a:r>
                      <a:r>
                        <a:rPr lang="en-US" altLang="ko-KR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구성 및 운영</a:t>
                      </a:r>
                      <a:endParaRPr lang="en-US" altLang="ko-KR" sz="105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66271" y="3088338"/>
            <a:ext cx="4355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선수반은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생활체육으로 기본을 한 운영 진행 </a:t>
            </a:r>
            <a:endParaRPr lang="en-US" altLang="ko-KR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29"/>
          <p:cNvGrpSpPr/>
          <p:nvPr/>
        </p:nvGrpSpPr>
        <p:grpSpPr>
          <a:xfrm>
            <a:off x="768601" y="3519010"/>
            <a:ext cx="1620180" cy="1539500"/>
            <a:chOff x="812540" y="4401689"/>
            <a:chExt cx="1620180" cy="1655603"/>
          </a:xfrm>
        </p:grpSpPr>
        <p:grpSp>
          <p:nvGrpSpPr>
            <p:cNvPr id="5" name="그룹 30"/>
            <p:cNvGrpSpPr/>
            <p:nvPr/>
          </p:nvGrpSpPr>
          <p:grpSpPr>
            <a:xfrm>
              <a:off x="812540" y="4401689"/>
              <a:ext cx="1620180" cy="1655603"/>
              <a:chOff x="1130300" y="3604244"/>
              <a:chExt cx="1371600" cy="1613893"/>
            </a:xfrm>
          </p:grpSpPr>
          <p:sp>
            <p:nvSpPr>
              <p:cNvPr id="34" name="사다리꼴 33"/>
              <p:cNvSpPr/>
              <p:nvPr/>
            </p:nvSpPr>
            <p:spPr bwMode="auto">
              <a:xfrm>
                <a:off x="1130300" y="3604244"/>
                <a:ext cx="1371600" cy="1613893"/>
              </a:xfrm>
              <a:prstGeom prst="trapezoid">
                <a:avLst/>
              </a:prstGeom>
              <a:solidFill>
                <a:srgbClr val="189DC6">
                  <a:alpha val="1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5" name="사다리꼴 34"/>
              <p:cNvSpPr/>
              <p:nvPr/>
            </p:nvSpPr>
            <p:spPr bwMode="auto">
              <a:xfrm>
                <a:off x="1244600" y="3604245"/>
                <a:ext cx="1143000" cy="1066197"/>
              </a:xfrm>
              <a:prstGeom prst="trapezoid">
                <a:avLst>
                  <a:gd name="adj" fmla="val 21983"/>
                </a:avLst>
              </a:prstGeom>
              <a:solidFill>
                <a:srgbClr val="6E8BBB">
                  <a:alpha val="521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200" b="0" i="0" u="none" strike="noStrike" cap="none" normalizeH="0" baseline="0" dirty="0" smtClean="0">
                  <a:ln>
                    <a:noFill/>
                  </a:ln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6" name="사다리꼴 35"/>
              <p:cNvSpPr/>
              <p:nvPr/>
            </p:nvSpPr>
            <p:spPr bwMode="auto">
              <a:xfrm>
                <a:off x="1357242" y="3604244"/>
                <a:ext cx="911546" cy="582363"/>
              </a:xfrm>
              <a:prstGeom prst="trapezoid">
                <a:avLst>
                  <a:gd name="adj" fmla="val 21983"/>
                </a:avLst>
              </a:prstGeom>
              <a:solidFill>
                <a:srgbClr val="3F5A87">
                  <a:alpha val="5098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400" i="0" u="none" strike="noStrike" cap="none" spc="-100" normalizeH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선수반</a:t>
                </a:r>
                <a:endParaRPr kumimoji="1" lang="ko-KR" altLang="en-US" sz="1400" i="0" u="none" strike="noStrike" cap="none" spc="-10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1208584" y="5014337"/>
              <a:ext cx="7713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pc="-1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취미반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고급과정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pc="-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136576" y="5564747"/>
              <a:ext cx="94929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pc="-1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취미반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중급과정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pc="-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2214" y="5180758"/>
            <a:ext cx="433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기존 종목 중 </a:t>
            </a:r>
            <a:r>
              <a:rPr lang="ko-KR" altLang="en-US" sz="1200" i="1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유청소년</a:t>
            </a: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연령대에서 </a:t>
            </a:r>
            <a:r>
              <a:rPr lang="ko-KR" altLang="en-US" sz="1200" i="1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다수준이</a:t>
            </a: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구축되어 있고 </a:t>
            </a:r>
            <a:r>
              <a:rPr lang="en-US" altLang="ko-KR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지역 협력을 이끌어 낼 수 있는 종목 중 </a:t>
            </a:r>
            <a:r>
              <a:rPr lang="ko-KR" altLang="en-US" sz="1200" i="1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운영</a:t>
            </a:r>
            <a:endParaRPr lang="en-US" altLang="ko-KR" sz="1200" i="1" spc="-1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Freeform 7"/>
          <p:cNvSpPr>
            <a:spLocks/>
          </p:cNvSpPr>
          <p:nvPr/>
        </p:nvSpPr>
        <p:spPr bwMode="gray">
          <a:xfrm>
            <a:off x="6081826" y="3372495"/>
            <a:ext cx="403872" cy="34023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b="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0553100"/>
              </p:ext>
            </p:extLst>
          </p:nvPr>
        </p:nvGraphicFramePr>
        <p:xfrm>
          <a:off x="7233104" y="3519952"/>
          <a:ext cx="1980219" cy="157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93"/>
                <a:gridCol w="1604826"/>
              </a:tblGrid>
              <a:tr h="52973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시도체육회를 통해 현재 시도체육회가 출전하고 있지 못한 종목 정보 확보</a:t>
                      </a:r>
                      <a:endParaRPr lang="en-US" altLang="ko-KR" sz="105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nd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미출전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종목 중 생활체육 참가자 등 확보가 용이한 종목 선정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itchFamily="2" charset="2"/>
                        <a:buNone/>
                      </a:pP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050" b="1" kern="1200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rd</a:t>
                      </a: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b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참가자 공개 모집</a:t>
                      </a:r>
                      <a:endParaRPr lang="en-US" altLang="ko-KR" sz="105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생활체육 프로그램 동시 진행</a:t>
                      </a:r>
                      <a:endParaRPr lang="en-US" altLang="ko-KR" sz="105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019573" y="5172909"/>
            <a:ext cx="433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spcAft>
                <a:spcPts val="600"/>
              </a:spcAft>
              <a:defRPr sz="1200" i="1" spc="-10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단기간 시도대표 배출 및 지역 협력을 이끌어 </a:t>
            </a:r>
            <a:r>
              <a:rPr lang="ko-KR" altLang="en-US" dirty="0" smtClean="0"/>
              <a:t>낼 수 있는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err="1" smtClean="0"/>
              <a:t>선수반</a:t>
            </a:r>
            <a:r>
              <a:rPr lang="ko-KR" altLang="en-US" dirty="0" smtClean="0"/>
              <a:t> 종목 선정</a:t>
            </a:r>
            <a:endParaRPr lang="en-US" altLang="ko-KR" dirty="0"/>
          </a:p>
        </p:txBody>
      </p:sp>
      <p:cxnSp>
        <p:nvCxnSpPr>
          <p:cNvPr id="41" name="직선 화살표 연결선 40"/>
          <p:cNvCxnSpPr/>
          <p:nvPr/>
        </p:nvCxnSpPr>
        <p:spPr bwMode="auto">
          <a:xfrm flipV="1">
            <a:off x="1254657" y="3952434"/>
            <a:ext cx="0" cy="180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 flipV="1">
            <a:off x="1601997" y="3952434"/>
            <a:ext cx="0" cy="180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직선 화살표 연결선 42"/>
          <p:cNvCxnSpPr/>
          <p:nvPr/>
        </p:nvCxnSpPr>
        <p:spPr bwMode="auto">
          <a:xfrm flipV="1">
            <a:off x="1946162" y="3952434"/>
            <a:ext cx="0" cy="180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 flipV="1">
            <a:off x="1056633" y="4472414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직선 화살표 연결선 44"/>
          <p:cNvCxnSpPr/>
          <p:nvPr/>
        </p:nvCxnSpPr>
        <p:spPr bwMode="auto">
          <a:xfrm flipV="1">
            <a:off x="1403973" y="4472414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직선 화살표 연결선 45"/>
          <p:cNvCxnSpPr/>
          <p:nvPr/>
        </p:nvCxnSpPr>
        <p:spPr bwMode="auto">
          <a:xfrm flipV="1">
            <a:off x="1748138" y="4472414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직선 화살표 연결선 46"/>
          <p:cNvCxnSpPr/>
          <p:nvPr/>
        </p:nvCxnSpPr>
        <p:spPr bwMode="auto">
          <a:xfrm flipV="1">
            <a:off x="2098653" y="4472414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AutoShape 55"/>
          <p:cNvSpPr>
            <a:spLocks noChangeArrowheads="1"/>
          </p:cNvSpPr>
          <p:nvPr/>
        </p:nvSpPr>
        <p:spPr bwMode="auto">
          <a:xfrm>
            <a:off x="463943" y="1349235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적합한 </a:t>
            </a:r>
            <a:r>
              <a:rPr lang="ko-KR" altLang="en-US" sz="1400" kern="0" spc="-15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400" kern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운영이 이루어지기 위해서는 </a:t>
            </a:r>
            <a:r>
              <a:rPr lang="ko-KR" altLang="en-US" sz="140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생활체육 </a:t>
            </a:r>
            <a:r>
              <a:rPr lang="en-US" altLang="ko-KR" sz="140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Pool</a:t>
            </a:r>
            <a:r>
              <a:rPr lang="ko-KR" altLang="en-US" sz="140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바탕으로 한 </a:t>
            </a:r>
            <a:r>
              <a:rPr lang="ko-KR" altLang="en-US" sz="1400" spc="-15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40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ko-KR" altLang="en-US" sz="1400" kern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이루어지거나 </a:t>
            </a:r>
            <a:r>
              <a:rPr lang="ko-KR" altLang="en-US" sz="140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지역대표 선정 가능성을 고려한 종목 </a:t>
            </a:r>
            <a:r>
              <a:rPr lang="ko-KR" altLang="en-US" sz="140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선정이 필요</a:t>
            </a:r>
            <a:r>
              <a:rPr lang="en-US" altLang="ko-KR" sz="1400" kern="0" spc="-15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5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한종목형의</a:t>
            </a:r>
            <a:r>
              <a:rPr lang="ko-KR" altLang="en-US" sz="1400" kern="0" spc="-15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경우 해당 종목에서 반드시 </a:t>
            </a:r>
            <a:r>
              <a:rPr lang="ko-KR" altLang="en-US" sz="1400" kern="0" spc="-150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엘리트선수반을</a:t>
            </a:r>
            <a:r>
              <a:rPr lang="ko-KR" altLang="en-US" sz="1400" kern="0" spc="-15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운영해야 함</a:t>
            </a:r>
            <a:r>
              <a:rPr lang="en-US" altLang="ko-KR" sz="1400" kern="0" spc="-15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kern="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ko-KR" altLang="en-US" sz="1400" spc="-1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3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대회 개최 및 참여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63412" y="1352150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경기수준을 고려한 종목별 대회 개최 확산 및 전문체육 기존 리그와의 연계 시스템 구축을 통해 회원의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경기력을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확인하고 그 수준을 지속적으로 향상시켜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6"/>
          <p:cNvGrpSpPr/>
          <p:nvPr/>
        </p:nvGrpSpPr>
        <p:grpSpPr>
          <a:xfrm>
            <a:off x="452500" y="2024844"/>
            <a:ext cx="8928547" cy="4063525"/>
            <a:chOff x="488503" y="2343951"/>
            <a:chExt cx="8928547" cy="3533321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488503" y="2345643"/>
              <a:ext cx="1079947" cy="4356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목적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488503" y="3002838"/>
              <a:ext cx="1079947" cy="28744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대회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리그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분류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712979" y="5013672"/>
              <a:ext cx="1014054" cy="855157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생활체육대회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리그 참가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712980" y="3997720"/>
              <a:ext cx="1014054" cy="88839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개최 및 참가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" name="그룹 11"/>
            <p:cNvGrpSpPr/>
            <p:nvPr/>
          </p:nvGrpSpPr>
          <p:grpSpPr>
            <a:xfrm>
              <a:off x="1712980" y="2996977"/>
              <a:ext cx="1014054" cy="864096"/>
              <a:chOff x="1712980" y="3246836"/>
              <a:chExt cx="1014054" cy="631137"/>
            </a:xfrm>
          </p:grpSpPr>
          <p:sp>
            <p:nvSpPr>
              <p:cNvPr id="19" name="직사각형 18"/>
              <p:cNvSpPr/>
              <p:nvPr/>
            </p:nvSpPr>
            <p:spPr bwMode="auto">
              <a:xfrm>
                <a:off x="1712980" y="3246836"/>
                <a:ext cx="1014054" cy="631137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자체 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대회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리그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개최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1314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sp>
          <p:nvSpPr>
            <p:cNvPr id="13" name="AutoShape 15"/>
            <p:cNvSpPr>
              <a:spLocks noChangeArrowheads="1"/>
            </p:cNvSpPr>
            <p:nvPr/>
          </p:nvSpPr>
          <p:spPr bwMode="gray">
            <a:xfrm>
              <a:off x="1712640" y="3996621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1721107" y="5013200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720752" y="3057339"/>
              <a:ext cx="6696298" cy="7894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회원을 대상으로 한 대회 및 리그 개최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초기에는 대부분 초보자로 구성되어 있어 외부 대회 및 리그에 참여에 어려움이 있는 만큼 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초기에는 자체 대회 및 리그 개최를 중점적으로 실시해야 함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대회 운영 자원봉사자를 모집하여 경기에 참여하지 않는 회원도 대회에 참여할 수 있는 기회를 제공해야 함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738858" y="4126501"/>
              <a:ext cx="6678192" cy="6289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비슷한 수준에 있는 지역 내 동호회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클럽과의 친선 </a:t>
              </a:r>
              <a:r>
                <a:rPr lang="ko-KR" altLang="en-US" sz="1200" b="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개최</a:t>
              </a:r>
              <a:endPara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 간 </a:t>
              </a:r>
              <a:r>
                <a:rPr lang="ko-KR" altLang="en-US" sz="120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진행 권장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소속감 확보와 더불어 사업에 대한  회원의 이해도 향상 가능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참가 선수 선발을 위한 자체 대회 개최 권장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행사에 대한 회원의 관심도 향상 가능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738858" y="5126996"/>
              <a:ext cx="6678192" cy="59545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회원의 실력이 일정 수준에 올라 왔을 경우 생활체육대회 및 기존 종목별협회에서 운영하고 있는 리그 참여 </a:t>
              </a:r>
              <a:endPara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초기 기존 동호회원을 흡수한 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경우 반드시 현 </a:t>
              </a:r>
              <a:r>
                <a:rPr lang="ko-KR" altLang="en-US" sz="120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클럽명으로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대회에 참가하여 클럽에 대한 소속감을 확보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해 나가는 것이 중요함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3698" y="2343951"/>
              <a:ext cx="7776418" cy="43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회원의 현재 </a:t>
              </a:r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경기력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수준 확인 및 수준 향상을 위한 동기 부여</a:t>
              </a:r>
              <a:endPara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외부 대회 및 리그 참여를 통한 클럽 소속감 확보 </a:t>
              </a:r>
              <a:endPara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52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커뮤니티행사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20"/>
          <p:cNvGrpSpPr/>
          <p:nvPr/>
        </p:nvGrpSpPr>
        <p:grpSpPr>
          <a:xfrm>
            <a:off x="450364" y="2033311"/>
            <a:ext cx="9219160" cy="2200684"/>
            <a:chOff x="488503" y="2615754"/>
            <a:chExt cx="8923053" cy="3469450"/>
          </a:xfrm>
        </p:grpSpPr>
        <p:sp>
          <p:nvSpPr>
            <p:cNvPr id="22" name="직사각형 21"/>
            <p:cNvSpPr/>
            <p:nvPr/>
          </p:nvSpPr>
          <p:spPr bwMode="auto">
            <a:xfrm>
              <a:off x="488503" y="2615754"/>
              <a:ext cx="1079947" cy="34694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회원대상</a:t>
              </a:r>
              <a: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커뮤니티 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프로그램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1712979" y="5019808"/>
              <a:ext cx="1014054" cy="1024935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자치활동형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1712980" y="3849296"/>
              <a:ext cx="1014054" cy="1040055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레저형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" name="그룹 24"/>
            <p:cNvGrpSpPr/>
            <p:nvPr/>
          </p:nvGrpSpPr>
          <p:grpSpPr>
            <a:xfrm>
              <a:off x="1712980" y="2662279"/>
              <a:ext cx="1014054" cy="1025637"/>
              <a:chOff x="1712980" y="3246835"/>
              <a:chExt cx="1014054" cy="434396"/>
            </a:xfrm>
          </p:grpSpPr>
          <p:sp>
            <p:nvSpPr>
              <p:cNvPr id="31" name="직사각형 30"/>
              <p:cNvSpPr/>
              <p:nvPr/>
            </p:nvSpPr>
            <p:spPr bwMode="auto">
              <a:xfrm>
                <a:off x="1712980" y="3246835"/>
                <a:ext cx="1014054" cy="434396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err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자원봉사형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904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sp>
          <p:nvSpPr>
            <p:cNvPr id="26" name="AutoShape 15"/>
            <p:cNvSpPr>
              <a:spLocks noChangeArrowheads="1"/>
            </p:cNvSpPr>
            <p:nvPr/>
          </p:nvSpPr>
          <p:spPr bwMode="gray">
            <a:xfrm>
              <a:off x="1712640" y="3847401"/>
              <a:ext cx="144000" cy="21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gray">
            <a:xfrm>
              <a:off x="1721107" y="5018993"/>
              <a:ext cx="144000" cy="21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720752" y="2662281"/>
              <a:ext cx="6690804" cy="102563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소외계층 체육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원활동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 내 생활체육 대회 지원 자원봉사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자체 대회 자원봉사 등  체육연계 자원봉사 활동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기획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클럽은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회원이 자원봉사활동 참여를 인증할 수 있도록 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『1365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자원봉사센터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』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자원봉사인증기관으로 등록 권장</a:t>
              </a:r>
              <a:endPara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738858" y="3849296"/>
              <a:ext cx="6463197" cy="104005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멤버십 형성을 위한 </a:t>
              </a:r>
              <a:r>
                <a:rPr lang="ko-KR" altLang="en-US" sz="1200" spc="-10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레저형</a:t>
              </a:r>
              <a:r>
                <a:rPr lang="ko-KR" altLang="en-US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커뮤니티프로그램 진행 </a:t>
              </a:r>
              <a:endPara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연계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우수선수 초청 </a:t>
              </a:r>
              <a:r>
                <a:rPr lang="ko-KR" altLang="en-US" sz="1200" b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사인회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및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 강습회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프로경기 관람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  <a:endPara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외 활동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별 야유회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가족과 함께 하는 캠프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해양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겨울스포츠 캠프 등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endPara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738858" y="5019808"/>
              <a:ext cx="6672698" cy="102493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별 회원 간담회 진행 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자치조직 결성을 목적으로 종목 운영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자치활동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방향에 대한 의견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교환</a:t>
              </a:r>
              <a:endPara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연말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회원의 밤 진행 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자원봉사자 공로상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우수 활동 회원 시상식 및 다과회 진행 </a:t>
              </a:r>
            </a:p>
          </p:txBody>
        </p:sp>
      </p:grpSp>
      <p:sp>
        <p:nvSpPr>
          <p:cNvPr id="34" name="AutoShape 55"/>
          <p:cNvSpPr>
            <a:spLocks noChangeArrowheads="1"/>
          </p:cNvSpPr>
          <p:nvPr/>
        </p:nvSpPr>
        <p:spPr bwMode="auto">
          <a:xfrm>
            <a:off x="469743" y="1340701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커뮤니티프로그램 진행을 통해 회원이 스포츠클럽에 대한 소속감과 자긍심을 가질 수 있도록 노력해야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하며 이를 통해 지역사회 내 스포츠클럽에 대한 긍정적 인식을 확산시켜나가야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452945" y="4322459"/>
            <a:ext cx="1079947" cy="114135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지역주민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커뮤니티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1677422" y="4905164"/>
            <a:ext cx="1079266" cy="539961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정보제공형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37"/>
          <p:cNvGrpSpPr/>
          <p:nvPr/>
        </p:nvGrpSpPr>
        <p:grpSpPr>
          <a:xfrm>
            <a:off x="1677421" y="4346039"/>
            <a:ext cx="1079267" cy="465128"/>
            <a:chOff x="1712979" y="3246836"/>
            <a:chExt cx="1079267" cy="260974"/>
          </a:xfrm>
        </p:grpSpPr>
        <p:sp>
          <p:nvSpPr>
            <p:cNvPr id="39" name="직사각형 38"/>
            <p:cNvSpPr/>
            <p:nvPr/>
          </p:nvSpPr>
          <p:spPr bwMode="auto">
            <a:xfrm>
              <a:off x="1712979" y="3246836"/>
              <a:ext cx="1079267" cy="26097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기본참여형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AutoShape 15"/>
            <p:cNvSpPr>
              <a:spLocks noChangeArrowheads="1"/>
            </p:cNvSpPr>
            <p:nvPr/>
          </p:nvSpPr>
          <p:spPr bwMode="gray">
            <a:xfrm>
              <a:off x="1717795" y="3251116"/>
              <a:ext cx="144000" cy="1314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sp>
        <p:nvSpPr>
          <p:cNvPr id="41" name="AutoShape 15"/>
          <p:cNvSpPr>
            <a:spLocks noChangeArrowheads="1"/>
          </p:cNvSpPr>
          <p:nvPr/>
        </p:nvSpPr>
        <p:spPr bwMode="gray">
          <a:xfrm>
            <a:off x="1677082" y="4911826"/>
            <a:ext cx="144000" cy="24957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685194" y="4326752"/>
            <a:ext cx="604822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57175" indent="-171450">
              <a:buFont typeface="Wingdings" pitchFamily="2" charset="2"/>
              <a:buChar char="§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지역주민이 쉽게 체육활동에 참여할 수 있는 프로그램 진행 필요</a:t>
            </a:r>
            <a: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(ex,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걷기 대회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유명선수 일일 강습 및 </a:t>
            </a:r>
            <a:r>
              <a:rPr lang="ko-KR" altLang="en-US" sz="1200" b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사인회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일일 종목 체험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667296" y="4932489"/>
            <a:ext cx="588610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57175" indent="-171450">
              <a:buFont typeface="Wingdings" pitchFamily="2" charset="2"/>
              <a:buChar char="§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지역주민이 건강 및 생활에 유익한 정보를 얻을 수 있는 프로그램 진행 필요</a:t>
            </a:r>
            <a: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(ex,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유명선수 강연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건강교실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금연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식습관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영양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다이어트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안전교실 등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en-US" sz="12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450363" y="5559196"/>
            <a:ext cx="1079947" cy="64501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70505" y="5557879"/>
            <a:ext cx="77764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0975" indent="-180975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소개 자료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개요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 프로그램</a:t>
            </a:r>
            <a: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준비 필수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주민참여 프로그램을 통해 주민 가입 시 혜택 제공 권장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가입비 면제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회비 할인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유니폼 제공 등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80975" indent="-180975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행사 진행 시 지역 내 주요 인사를 초청하여 클럽에 대한 지역사회 긍정적 인식 확보 모색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8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452500" y="2025789"/>
            <a:ext cx="9001063" cy="4263039"/>
            <a:chOff x="452500" y="2025789"/>
            <a:chExt cx="8461375" cy="4470844"/>
          </a:xfrm>
        </p:grpSpPr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452501" y="3385634"/>
              <a:ext cx="8461374" cy="3095239"/>
            </a:xfrm>
            <a:prstGeom prst="roundRect">
              <a:avLst>
                <a:gd name="adj" fmla="val 0"/>
              </a:avLst>
            </a:prstGeom>
            <a:noFill/>
            <a:ln w="3175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88900" indent="-88900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endParaRPr lang="en-US" altLang="ko-KR" sz="1000" b="0" dirty="0" smtClean="0">
                <a:solidFill>
                  <a:srgbClr val="404040"/>
                </a:solidFill>
                <a:latin typeface="Rix고딕 L" panose="02020603020101020101" pitchFamily="18" charset="-127"/>
                <a:ea typeface="Rix고딕 L" panose="02020603020101020101" pitchFamily="18" charset="-127"/>
              </a:endParaRPr>
            </a:p>
          </p:txBody>
        </p:sp>
        <p:grpSp>
          <p:nvGrpSpPr>
            <p:cNvPr id="3" name="그룹 6"/>
            <p:cNvGrpSpPr/>
            <p:nvPr/>
          </p:nvGrpSpPr>
          <p:grpSpPr>
            <a:xfrm>
              <a:off x="701401" y="3494785"/>
              <a:ext cx="8006770" cy="286928"/>
              <a:chOff x="433345" y="2571387"/>
              <a:chExt cx="2647993" cy="362086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41435" y="2571387"/>
                <a:ext cx="26399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ko-KR" altLang="en-US" sz="14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자격 유지에 따른 혜택 安</a:t>
                </a:r>
                <a:endParaRPr lang="en-US" altLang="ko-KR" sz="14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23" name="직선 연결선 22"/>
              <p:cNvCxnSpPr/>
              <p:nvPr/>
            </p:nvCxnSpPr>
            <p:spPr bwMode="auto">
              <a:xfrm>
                <a:off x="433345" y="2933473"/>
                <a:ext cx="264799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" name="그룹 7"/>
            <p:cNvGrpSpPr/>
            <p:nvPr/>
          </p:nvGrpSpPr>
          <p:grpSpPr>
            <a:xfrm>
              <a:off x="701401" y="3875868"/>
              <a:ext cx="8031697" cy="2620765"/>
              <a:chOff x="696537" y="3035059"/>
              <a:chExt cx="8529738" cy="3463258"/>
            </a:xfrm>
          </p:grpSpPr>
          <p:sp>
            <p:nvSpPr>
              <p:cNvPr id="9" name="직사각형 8"/>
              <p:cNvSpPr/>
              <p:nvPr/>
            </p:nvSpPr>
            <p:spPr>
              <a:xfrm>
                <a:off x="696537" y="3035059"/>
                <a:ext cx="2783068" cy="5775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ko-KR" altLang="en-US" sz="1600" spc="-100" dirty="0" smtClean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대한체육회 사업 제공</a:t>
                </a:r>
                <a:endParaRPr lang="en-US" altLang="ko-KR" sz="160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540531" y="3035059"/>
                <a:ext cx="2783068" cy="5775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ko-KR" altLang="en-US" sz="1600" spc="-100" dirty="0" smtClean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엘리트 육성지원</a:t>
                </a:r>
                <a:endParaRPr lang="en-US" altLang="ko-KR" sz="160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6416734" y="3035059"/>
                <a:ext cx="2783068" cy="5775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ko-KR" altLang="en-US" sz="1600" spc="-100" dirty="0" smtClean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생활체육지도자 파견</a:t>
                </a:r>
                <a:endParaRPr lang="en-US" altLang="ko-KR" sz="160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" name="직사각형 18"/>
              <p:cNvSpPr>
                <a:spLocks noChangeArrowheads="1"/>
              </p:cNvSpPr>
              <p:nvPr/>
            </p:nvSpPr>
            <p:spPr bwMode="auto">
              <a:xfrm>
                <a:off x="696537" y="3040644"/>
                <a:ext cx="215259" cy="277199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200" i="1" spc="-10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spc="-1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  <p:sp>
            <p:nvSpPr>
              <p:cNvPr id="13" name="직사각형 18"/>
              <p:cNvSpPr>
                <a:spLocks noChangeArrowheads="1"/>
              </p:cNvSpPr>
              <p:nvPr/>
            </p:nvSpPr>
            <p:spPr bwMode="auto">
              <a:xfrm>
                <a:off x="3540531" y="3040644"/>
                <a:ext cx="215259" cy="277199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200" i="1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2</a:t>
                </a:r>
                <a:endParaRPr lang="ko-KR" altLang="en-US" sz="1200" i="1" spc="-1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  <p:sp>
            <p:nvSpPr>
              <p:cNvPr id="14" name="직사각형 18"/>
              <p:cNvSpPr>
                <a:spLocks noChangeArrowheads="1"/>
              </p:cNvSpPr>
              <p:nvPr/>
            </p:nvSpPr>
            <p:spPr bwMode="auto">
              <a:xfrm>
                <a:off x="6416734" y="3040644"/>
                <a:ext cx="215259" cy="277199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200" i="1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3</a:t>
                </a:r>
                <a:endParaRPr lang="ko-KR" altLang="en-US" sz="1200" i="1" spc="-1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22516" y="3966830"/>
                <a:ext cx="2783068" cy="22704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endParaRPr lang="en-US" altLang="ko-KR" sz="140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3561466" y="3966830"/>
                <a:ext cx="2783068" cy="22704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endParaRPr lang="en-US" altLang="ko-KR" sz="140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6443207" y="3966830"/>
                <a:ext cx="2783068" cy="22704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endParaRPr lang="en-US" altLang="ko-KR" sz="140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40530" y="4003042"/>
                <a:ext cx="2739075" cy="38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spcAft>
                    <a:spcPts val="600"/>
                  </a:spcAft>
                  <a:buFont typeface="Wingdings" pitchFamily="2" charset="2"/>
                  <a:buChar char="ü"/>
                </a:pPr>
                <a:endParaRPr lang="en-US" altLang="ko-KR" sz="1200" b="0" spc="-50" dirty="0" smtClean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3569203" y="4003041"/>
                <a:ext cx="2739075" cy="1876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spcAft>
                    <a:spcPts val="600"/>
                  </a:spcAft>
                </a:pPr>
                <a:r>
                  <a:rPr lang="ko-KR" altLang="en-US" sz="1200" b="0" spc="-50" dirty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① 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지속적으로 선수 육성이 가능하도록 엘리트육성 지원금 제공</a:t>
                </a:r>
                <a:endParaRPr lang="en-US" altLang="ko-KR" sz="1200" b="0" spc="-5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marL="177800" indent="-177800">
                  <a:spcAft>
                    <a:spcPts val="600"/>
                  </a:spcAft>
                </a:pP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② 본 지원사업을 통해 확보한 지도자를 활용하여 클럽 추가수익창출</a:t>
                </a:r>
                <a:endParaRPr lang="en-US" altLang="ko-KR" sz="1200" b="0" spc="-5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marL="177800" indent="-177800">
                  <a:spcAft>
                    <a:spcPts val="600"/>
                  </a:spcAft>
                </a:pP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③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엘리트육성 지원을 통해 선수육성과 클럽 재정자립에 도움</a:t>
                </a:r>
                <a:endParaRPr lang="en-US" altLang="ko-KR" sz="1200" b="0" spc="-50" dirty="0" smtClean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6471023" y="4003042"/>
                <a:ext cx="2739075" cy="249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① 생활체육지도자 스포츠클럽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   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파견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(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클럽 당 최대 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2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명 한정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② 본 지도자는 클럽의 공공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   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성을 확보할 수 있는 분야 지도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   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활동 진행</a:t>
                </a:r>
              </a:p>
              <a:p>
                <a:pPr>
                  <a:spcAft>
                    <a:spcPts val="600"/>
                  </a:spcAft>
                </a:pP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③ 이를 통해 클럽 인건비 절감 및</a:t>
                </a: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   </a:t>
                </a:r>
                <a:r>
                  <a:rPr lang="ko-KR" altLang="en-US" sz="1200" b="0" spc="-5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클럽의 공공성 확보 가능</a:t>
                </a:r>
                <a:endParaRPr lang="en-US" altLang="ko-KR" sz="1200" b="0" spc="-50" dirty="0" smtClean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marL="177800" indent="-177800">
                  <a:spcAft>
                    <a:spcPts val="600"/>
                  </a:spcAft>
                </a:pPr>
                <a:endParaRPr lang="ko-KR" altLang="en-US" sz="1200" b="0" spc="-5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5" name="그룹 26"/>
            <p:cNvGrpSpPr/>
            <p:nvPr/>
          </p:nvGrpSpPr>
          <p:grpSpPr>
            <a:xfrm>
              <a:off x="2378017" y="2025789"/>
              <a:ext cx="6516671" cy="1122665"/>
              <a:chOff x="764989" y="5186003"/>
              <a:chExt cx="8040386" cy="1122665"/>
            </a:xfrm>
          </p:grpSpPr>
          <p:sp>
            <p:nvSpPr>
              <p:cNvPr id="28" name="직사각형 27"/>
              <p:cNvSpPr/>
              <p:nvPr/>
            </p:nvSpPr>
            <p:spPr bwMode="auto">
              <a:xfrm>
                <a:off x="764989" y="5186003"/>
                <a:ext cx="2376000" cy="36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en-US" altLang="ko-KR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1. </a:t>
                </a:r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자격 평가</a:t>
                </a:r>
                <a:endParaRPr lang="en-US" altLang="ko-KR" sz="1200" kern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 bwMode="auto">
              <a:xfrm>
                <a:off x="3640824" y="5186003"/>
                <a:ext cx="2376000" cy="36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en-US" altLang="ko-KR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2. </a:t>
                </a:r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자격 부여</a:t>
                </a:r>
                <a:endParaRPr lang="en-US" altLang="ko-KR" sz="1200" kern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 bwMode="auto">
              <a:xfrm>
                <a:off x="6429375" y="5186003"/>
                <a:ext cx="2376000" cy="36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en-US" altLang="ko-KR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3. </a:t>
                </a:r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혜택 제공</a:t>
                </a:r>
                <a:endParaRPr lang="en-US" altLang="ko-KR" sz="1200" kern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1" name="직선 화살표 연결선 30"/>
              <p:cNvCxnSpPr/>
              <p:nvPr/>
            </p:nvCxnSpPr>
            <p:spPr bwMode="auto">
              <a:xfrm>
                <a:off x="3249192" y="5733256"/>
                <a:ext cx="308004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직선 화살표 연결선 31"/>
              <p:cNvCxnSpPr/>
              <p:nvPr/>
            </p:nvCxnSpPr>
            <p:spPr bwMode="auto">
              <a:xfrm>
                <a:off x="6084795" y="5733256"/>
                <a:ext cx="308004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6" name="그룹 32"/>
              <p:cNvGrpSpPr/>
              <p:nvPr/>
            </p:nvGrpSpPr>
            <p:grpSpPr>
              <a:xfrm>
                <a:off x="1917044" y="6092668"/>
                <a:ext cx="5724239" cy="216000"/>
                <a:chOff x="1917044" y="6092668"/>
                <a:chExt cx="5724239" cy="216000"/>
              </a:xfrm>
            </p:grpSpPr>
            <p:cxnSp>
              <p:nvCxnSpPr>
                <p:cNvPr id="37" name="직선 화살표 연결선 36"/>
                <p:cNvCxnSpPr/>
                <p:nvPr/>
              </p:nvCxnSpPr>
              <p:spPr bwMode="auto">
                <a:xfrm flipV="1">
                  <a:off x="1917044" y="6092668"/>
                  <a:ext cx="0" cy="2160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8" name="직선 화살표 연결선 37"/>
                <p:cNvCxnSpPr/>
                <p:nvPr/>
              </p:nvCxnSpPr>
              <p:spPr bwMode="auto">
                <a:xfrm flipV="1">
                  <a:off x="7641283" y="6092668"/>
                  <a:ext cx="0" cy="2160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39" name="직선 화살표 연결선 38"/>
                <p:cNvCxnSpPr/>
                <p:nvPr/>
              </p:nvCxnSpPr>
              <p:spPr bwMode="auto">
                <a:xfrm>
                  <a:off x="1917044" y="6308668"/>
                  <a:ext cx="572400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  <p:sp>
            <p:nvSpPr>
              <p:cNvPr id="34" name="직사각형 33"/>
              <p:cNvSpPr/>
              <p:nvPr/>
            </p:nvSpPr>
            <p:spPr bwMode="auto">
              <a:xfrm>
                <a:off x="764989" y="5588668"/>
                <a:ext cx="2376000" cy="504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졸업 클럽 대상</a:t>
                </a:r>
                <a:endParaRPr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 latinLnBrk="0"/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자격평가</a:t>
                </a:r>
                <a:endParaRPr lang="en-US" altLang="ko-KR" sz="1200" kern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 bwMode="auto">
              <a:xfrm>
                <a:off x="3640824" y="5588668"/>
                <a:ext cx="2376000" cy="504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스포츠클럽</a:t>
                </a:r>
                <a:r>
                  <a:rPr lang="en-US" altLang="ko-KR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자격</a:t>
                </a:r>
                <a:endParaRPr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 latinLnBrk="0"/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부여 또는 박탈</a:t>
                </a:r>
                <a:endParaRPr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 bwMode="auto">
              <a:xfrm>
                <a:off x="6429375" y="5588668"/>
                <a:ext cx="2376000" cy="504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자격 유지에 따른</a:t>
                </a:r>
                <a:endParaRPr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 latinLnBrk="0"/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혜택 제공</a:t>
                </a:r>
                <a:r>
                  <a:rPr lang="en-US" altLang="ko-KR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(1</a:t>
                </a:r>
                <a:r>
                  <a:rPr lang="ko-KR" altLang="en-US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년 기준</a:t>
                </a:r>
                <a:r>
                  <a:rPr lang="en-US" altLang="ko-KR" sz="1200" kern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</a:p>
            </p:txBody>
          </p:sp>
        </p:grpSp>
        <p:sp>
          <p:nvSpPr>
            <p:cNvPr id="40" name="직사각형 39"/>
            <p:cNvSpPr/>
            <p:nvPr/>
          </p:nvSpPr>
          <p:spPr bwMode="auto">
            <a:xfrm>
              <a:off x="452500" y="2025789"/>
              <a:ext cx="1656184" cy="11332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Aft>
                  <a:spcPts val="300"/>
                </a:spcAft>
                <a:defRPr/>
              </a:pPr>
              <a:r>
                <a:rPr lang="ko-KR" altLang="en-US" sz="1400" kern="0" spc="-100" dirty="0" smtClean="0">
                  <a:solidFill>
                    <a:prstClr val="black"/>
                  </a:solidFill>
                  <a:ea typeface="맑은 고딕" pitchFamily="50" charset="-127"/>
                </a:rPr>
                <a:t>스포츠클럽</a:t>
              </a:r>
              <a:r>
                <a:rPr lang="en-US" altLang="ko-KR" sz="1400" kern="0" spc="-100" dirty="0" smtClean="0">
                  <a:solidFill>
                    <a:prstClr val="black"/>
                  </a:solidFill>
                  <a:ea typeface="맑은 고딕" pitchFamily="50" charset="-127"/>
                </a:rPr>
                <a:t/>
              </a:r>
              <a:br>
                <a:rPr lang="en-US" altLang="ko-KR" sz="1400" kern="0" spc="-100" dirty="0" smtClean="0">
                  <a:solidFill>
                    <a:prstClr val="black"/>
                  </a:solidFill>
                  <a:ea typeface="맑은 고딕" pitchFamily="50" charset="-127"/>
                </a:rPr>
              </a:br>
              <a:r>
                <a:rPr lang="ko-KR" altLang="en-US" sz="1400" kern="0" spc="-100" dirty="0" smtClean="0">
                  <a:solidFill>
                    <a:prstClr val="black"/>
                  </a:solidFill>
                  <a:ea typeface="맑은 고딕" pitchFamily="50" charset="-127"/>
                </a:rPr>
                <a:t>자격 평가 프로세스</a:t>
              </a:r>
              <a:endParaRPr lang="en-US" altLang="ko-KR" sz="1400" kern="0" spc="-100" dirty="0">
                <a:solidFill>
                  <a:prstClr val="black"/>
                </a:solidFill>
                <a:ea typeface="맑은 고딕" pitchFamily="50" charset="-127"/>
              </a:endParaRPr>
            </a:p>
          </p:txBody>
        </p:sp>
      </p:grpSp>
      <p:sp>
        <p:nvSpPr>
          <p:cNvPr id="42" name="AutoShape 55"/>
          <p:cNvSpPr>
            <a:spLocks noChangeArrowheads="1"/>
          </p:cNvSpPr>
          <p:nvPr/>
        </p:nvSpPr>
        <p:spPr bwMode="auto">
          <a:xfrm>
            <a:off x="469743" y="1340701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기금지원이 종료된 스포츠클럽을 대상으로 기준에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부합하는 클럽의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자격을 유지하도록 하고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그에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따른 혜택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제공하는 형태로 관리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43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기금종료 스포츠클럽 지원 및 관리 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761343" y="4488334"/>
            <a:ext cx="2732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① 행정직원 인건비 기금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-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지방비 </a:t>
            </a:r>
            <a:r>
              <a:rPr lang="ko-KR" altLang="en-US" b="0" spc="-5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매칭지원</a:t>
            </a:r>
            <a:endParaRPr lang="en-US" altLang="ko-KR" b="0" spc="-5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7800" indent="-177800">
              <a:spcAft>
                <a:spcPts val="600"/>
              </a:spcAft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② 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	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학교 밖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선수육성 사업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전국스포츠클럽교류대회 사업 등 대한체육회 주관의 프로그램 성 사업을 스포츠클럽이 운영할 수 있도록 제공</a:t>
            </a:r>
            <a:endParaRPr lang="en-US" altLang="ko-KR" b="0" spc="-5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7800" indent="-177800">
              <a:spcAft>
                <a:spcPts val="600"/>
              </a:spcAft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/>
                <a:ea typeface="맑은 고딕"/>
              </a:rPr>
              <a:t>③ 스포츠클럽은 지역 내 공적인 역할을 재정적인 부담 없이 진행가능하며 일정 부분 수익까지 창출 가능</a:t>
            </a:r>
            <a:endParaRPr lang="en-US" altLang="ko-KR" b="0" spc="-5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재정자립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AutoShape 55"/>
          <p:cNvSpPr>
            <a:spLocks noChangeArrowheads="1"/>
          </p:cNvSpPr>
          <p:nvPr/>
        </p:nvSpPr>
        <p:spPr bwMode="auto">
          <a:xfrm>
            <a:off x="435875" y="1342622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재정 자립은 다양한 원천을 통한 운영비 확보 뿐만 아니라 경비 지출의 절감을 통해서도 달성이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가능하므로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클럽은 재정 확대와 지출 절감 모두에 노력을 기울여야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452438" y="2024844"/>
            <a:ext cx="9001125" cy="4037869"/>
            <a:chOff x="488503" y="2348880"/>
            <a:chExt cx="8928547" cy="3325119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488504" y="3222377"/>
              <a:ext cx="1079946" cy="11249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운영비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확보</a:t>
              </a: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488504" y="4453185"/>
              <a:ext cx="1079946" cy="5060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경비 절감</a:t>
              </a:r>
            </a:p>
          </p:txBody>
        </p:sp>
        <p:grpSp>
          <p:nvGrpSpPr>
            <p:cNvPr id="4" name="그룹 13"/>
            <p:cNvGrpSpPr/>
            <p:nvPr/>
          </p:nvGrpSpPr>
          <p:grpSpPr>
            <a:xfrm>
              <a:off x="1712913" y="2348880"/>
              <a:ext cx="7704137" cy="2618943"/>
              <a:chOff x="1811877" y="2348880"/>
              <a:chExt cx="7206485" cy="2618943"/>
            </a:xfrm>
          </p:grpSpPr>
          <p:sp>
            <p:nvSpPr>
              <p:cNvPr id="17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1811878" y="3222378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회비 징수</a:t>
                </a:r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1811877" y="2838302"/>
                <a:ext cx="1669919" cy="2759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>
                  <a:lnSpc>
                    <a:spcPct val="80000"/>
                  </a:lnSpc>
                  <a:buNone/>
                </a:pPr>
                <a:r>
                  <a:rPr lang="ko-KR" altLang="en-US" b="1" u="sng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스포츠클럽</a:t>
                </a: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3761993" y="2838302"/>
                <a:ext cx="1460733" cy="2759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>
                  <a:lnSpc>
                    <a:spcPct val="80000"/>
                  </a:lnSpc>
                  <a:buNone/>
                </a:pPr>
                <a:r>
                  <a:rPr lang="ko-KR" altLang="en-US" b="1" u="sng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중앙정부</a:t>
                </a:r>
              </a:p>
            </p:txBody>
          </p:sp>
          <p:sp>
            <p:nvSpPr>
              <p:cNvPr id="20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3657400" y="3222378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체육진흥기금</a:t>
                </a:r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5502922" y="3222377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198000" tIns="36512" rIns="36000" bIns="36512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비영리법인 및 </a:t>
                </a:r>
                <a: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단체 지원금</a:t>
                </a:r>
                <a:endParaRPr lang="ko-KR" altLang="en-US" baseline="300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7348444" y="3222377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스폰서 확보</a:t>
                </a:r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439417" y="2838302"/>
                <a:ext cx="1823104" cy="2759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>
                  <a:lnSpc>
                    <a:spcPct val="80000"/>
                  </a:lnSpc>
                  <a:buNone/>
                </a:pPr>
                <a:r>
                  <a:rPr lang="ko-KR" altLang="en-US" b="1" u="sng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지방자치단체</a:t>
                </a: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348444" y="2838302"/>
                <a:ext cx="1669918" cy="2759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>
                  <a:lnSpc>
                    <a:spcPct val="80000"/>
                  </a:lnSpc>
                  <a:buNone/>
                </a:pPr>
                <a:r>
                  <a:rPr lang="ko-KR" altLang="en-US" b="1" u="sng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민간조직 및 개인</a:t>
                </a:r>
              </a:p>
            </p:txBody>
          </p:sp>
          <p:sp>
            <p:nvSpPr>
              <p:cNvPr id="25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1811878" y="4453185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인건비 절감</a:t>
                </a:r>
                <a:endParaRPr lang="ko-KR" altLang="en-US" baseline="300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6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3657400" y="3837782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국가 보조금</a:t>
                </a:r>
                <a:endParaRPr lang="en-US" altLang="ko-KR" dirty="0" smtClean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5502922" y="4453185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체육시설</a:t>
                </a:r>
                <a: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임대료 절감</a:t>
                </a:r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8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7348444" y="3837781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기부금</a:t>
                </a:r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1811878" y="3837782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수익사업 이익</a:t>
                </a:r>
                <a:endParaRPr lang="ko-KR" altLang="en-US" baseline="300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3657400" y="4453185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지도자 인건비</a:t>
                </a:r>
                <a: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보조</a:t>
                </a:r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5502922" y="3837782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교육청 지원금</a:t>
                </a:r>
                <a:endParaRPr lang="ko-KR" altLang="en-US" baseline="300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Oval 41"/>
              <p:cNvSpPr>
                <a:spLocks noChangeArrowheads="1"/>
              </p:cNvSpPr>
              <p:nvPr/>
            </p:nvSpPr>
            <p:spPr bwMode="auto">
              <a:xfrm rot="10800000" flipV="1">
                <a:off x="7348444" y="4453185"/>
                <a:ext cx="1669918" cy="514638"/>
              </a:xfrm>
              <a:prstGeom prst="rect">
                <a:avLst/>
              </a:prstGeom>
              <a:noFill/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latinLnBrk="0">
                  <a:spcBef>
                    <a:spcPct val="50000"/>
                  </a:spcBef>
                </a:pP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자원봉사자</a:t>
                </a:r>
                <a: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dirty="0" smtClean="0"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확보</a:t>
                </a:r>
                <a:endParaRPr lang="ko-KR" altLang="en-US" baseline="300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 bwMode="auto">
              <a:xfrm>
                <a:off x="3657399" y="2348880"/>
                <a:ext cx="3498297" cy="394146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15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공공 재원</a:t>
                </a:r>
              </a:p>
            </p:txBody>
          </p:sp>
          <p:sp>
            <p:nvSpPr>
              <p:cNvPr id="34" name="직사각형 33"/>
              <p:cNvSpPr/>
              <p:nvPr/>
            </p:nvSpPr>
            <p:spPr bwMode="auto">
              <a:xfrm>
                <a:off x="7346382" y="2348880"/>
                <a:ext cx="1671980" cy="394146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15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민간 재원</a:t>
                </a:r>
              </a:p>
            </p:txBody>
          </p:sp>
          <p:sp>
            <p:nvSpPr>
              <p:cNvPr id="35" name="직사각형 34"/>
              <p:cNvSpPr/>
              <p:nvPr/>
            </p:nvSpPr>
            <p:spPr bwMode="auto">
              <a:xfrm>
                <a:off x="1811880" y="2348880"/>
                <a:ext cx="1671980" cy="394146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15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자체 조달</a:t>
                </a:r>
              </a:p>
            </p:txBody>
          </p:sp>
        </p:grpSp>
        <p:sp>
          <p:nvSpPr>
            <p:cNvPr id="15" name="직사각형 14"/>
            <p:cNvSpPr/>
            <p:nvPr/>
          </p:nvSpPr>
          <p:spPr bwMode="auto">
            <a:xfrm>
              <a:off x="488503" y="5190165"/>
              <a:ext cx="1079947" cy="483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권장사항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9154" y="5218054"/>
              <a:ext cx="7817895" cy="4435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재원구성은 회비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수익사업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지자체 보조로 구성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재정자립을 위해 회비수익으로 재원의 최소 </a:t>
              </a:r>
              <a:r>
                <a:rPr lang="en-US" altLang="ko-KR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0%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이상 확보 필요</a:t>
              </a:r>
              <a:endPara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회비의 경우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단위로 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일반 회비와 강습비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동시 징수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클럽에 따라 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입회비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자율 징수</a:t>
              </a:r>
              <a:endPara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352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재정자립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6" name="AutoShape 55"/>
          <p:cNvSpPr>
            <a:spLocks noChangeArrowheads="1"/>
          </p:cNvSpPr>
          <p:nvPr/>
        </p:nvSpPr>
        <p:spPr bwMode="auto">
          <a:xfrm>
            <a:off x="461276" y="1349235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클럽의 안정적인 운영을 위해서는 재원 확보에 대한 구체적 방안 마련 필수적이며 다양한 수입원 중 무엇보다 클럽 자체 수익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회비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수익사업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안정적으로 확보하는 것이 중요함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2314645"/>
              </p:ext>
            </p:extLst>
          </p:nvPr>
        </p:nvGraphicFramePr>
        <p:xfrm>
          <a:off x="1666306" y="2678872"/>
          <a:ext cx="7704136" cy="257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89"/>
                <a:gridCol w="963070"/>
                <a:gridCol w="1513396"/>
                <a:gridCol w="4402181"/>
              </a:tblGrid>
              <a:tr h="2421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확보 방안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중점사항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151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 회비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회비 유형 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다양화</a:t>
                      </a:r>
                      <a:endParaRPr lang="en-US" altLang="ko-KR" sz="12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입회비 </a:t>
                      </a:r>
                      <a:endParaRPr lang="en-US" altLang="ko-KR" sz="1100" b="1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최초 가입 시 등록비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최초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회만 납부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클럽에 따라 입회비 면제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5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일반 회비</a:t>
                      </a:r>
                      <a:endParaRPr lang="en-US" altLang="ko-KR" sz="1100" b="1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회원의 자격을 가지기 위해 납부하는 회비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부가세 대상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강습비</a:t>
                      </a:r>
                      <a:endParaRPr lang="en-US" altLang="ko-KR" sz="1100" b="1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종목 지도자를 통해 정기적으로 강습을 받는 경우에 내는 레슨비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중급 이상의 회원의 경우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비정기적인 형태의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원포인트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레슨비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본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강습비는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부가세 대상항목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9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주의사항</a:t>
                      </a:r>
                      <a:endParaRPr lang="en-US" altLang="ko-KR" sz="12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1" i="0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공공스포츠클럽인 만큼 사설 대비 클럽 회비가 </a:t>
                      </a:r>
                      <a:r>
                        <a:rPr lang="en-US" altLang="ko-KR" sz="1100" b="1" i="0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70% </a:t>
                      </a:r>
                      <a:r>
                        <a:rPr lang="ko-KR" altLang="en-US" sz="1100" b="1" i="0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이상이 되지 않도록 설정</a:t>
                      </a:r>
                      <a:endParaRPr lang="en-US" altLang="ko-KR" sz="1100" b="1" i="0" u="sng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대다수의 스포츠클럽이 현재 회비 명목으로 받는 회비는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강습비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형태로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 경우 부가세 납부 대상임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151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수익사업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수익사업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다변화</a:t>
                      </a:r>
                      <a:endParaRPr lang="ko-KR" altLang="en-US" sz="12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대회 및 리그 운영  수익</a:t>
                      </a:r>
                      <a:endParaRPr lang="ko-KR" altLang="en-US" sz="1100" b="1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대회 참가비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종목별 리그 참가비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리그 개최 시 징수 가능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5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내 사업 수익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매점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용품판매점 운영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" name="직사각형 37"/>
          <p:cNvSpPr/>
          <p:nvPr/>
        </p:nvSpPr>
        <p:spPr bwMode="auto">
          <a:xfrm>
            <a:off x="441897" y="2039497"/>
            <a:ext cx="1079947" cy="54336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441897" y="2687409"/>
            <a:ext cx="1079947" cy="256756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2548" y="2022708"/>
            <a:ext cx="78178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재원구성은 회비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수익사업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지자체 보조로 구성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재정자립을 위해 회비수익으로 재원의 최소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0%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확보 필요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회비의 경우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단위로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 회비와 강습비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동시 징수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클럽에 따라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입회비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자율 징수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4804" y="5366624"/>
            <a:ext cx="73643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성과평가 시 재정자립도 평가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부진클럽 선정 시 주요 근거로 활용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부진클럽 판정 시 공공성 기준과 재정 자립 기준 중 재정자립비율 주요 지표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년차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컨설팅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~3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년차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집중 관리를 통해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차 이후 클럽의 자립 가능 여부 판단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446642" y="5366624"/>
            <a:ext cx="1075201" cy="72327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0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재정자립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7775860"/>
              </p:ext>
            </p:extLst>
          </p:nvPr>
        </p:nvGraphicFramePr>
        <p:xfrm>
          <a:off x="1679043" y="2702364"/>
          <a:ext cx="7704137" cy="338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841"/>
                <a:gridCol w="1080120"/>
                <a:gridCol w="5616176"/>
              </a:tblGrid>
              <a:tr h="3315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중점사항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909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공공재원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ct val="500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체육진흥기금 외 기타 정부사업</a:t>
                      </a:r>
                      <a:endParaRPr lang="ko-KR" altLang="en-US" sz="11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국민생활체육기금 사업 참여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이외 국민건강증진기금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청소년 육성 기금 등을 통한 재정 확보 가능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교육청 지원금</a:t>
                      </a:r>
                      <a:endParaRPr lang="en-US" altLang="ko-KR" sz="11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학교와의 스포츠 활동 연계를 통한 교육청 지원금 확보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교기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운영시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추가 지원금 확보 가능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6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보조</a:t>
                      </a:r>
                      <a:endParaRPr lang="en-US" altLang="ko-KR" sz="11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지방비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매칭펀드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조성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국고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억 지원에 대한 지방비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매칭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펀드 조성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조례의 의거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회비 기준이 정해진 경우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일정 부분의 적자 분 보전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특정한 목적 달성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학교스포츠클럽 운영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리모델링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관리비 지원 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을 위한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지원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3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민간재원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스폰서 확보</a:t>
                      </a:r>
                      <a:endParaRPr lang="ko-KR" altLang="en-US" sz="11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유니폼 로고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기업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사내복지금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활용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대회 스폰서 유치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종목별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스폰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기업 확보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(1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후원 기업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0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기부금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지정기부금단체 선정 시 기부금 확보 가능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체육관련 협회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지원금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용품지원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 bwMode="auto">
          <a:xfrm>
            <a:off x="454635" y="2035676"/>
            <a:ext cx="1079947" cy="54530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54635" y="2718550"/>
            <a:ext cx="1079947" cy="33662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방안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286" y="2028105"/>
            <a:ext cx="781789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클럽의 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법적지위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비영리사단법인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활용하여 다양한 공공재원 및 공익사업 확보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민간기업 후원을 통한 수익 창출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AutoShape 55"/>
          <p:cNvSpPr>
            <a:spLocks noChangeArrowheads="1"/>
          </p:cNvSpPr>
          <p:nvPr/>
        </p:nvSpPr>
        <p:spPr bwMode="auto">
          <a:xfrm>
            <a:off x="452500" y="134641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공공재원 및 민간재원을 확보하여 정부지원금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대도시형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중소도시형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지원이 종료된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이후에도 낮은 가격의 회비를 유지할 수 있도록 노력해야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46642" y="5366624"/>
            <a:ext cx="1075201" cy="72327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7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45966" y="2058786"/>
            <a:ext cx="8555183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독일 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2007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년 국가통합계획 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10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 </a:t>
              </a:r>
              <a:r>
                <a:rPr kumimoji="0" lang="ko-KR" altLang="en-US" sz="1600" kern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아젠다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중 하나로 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‘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스포츠를 통한 사회통합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’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선정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직사각형 31"/>
          <p:cNvSpPr/>
          <p:nvPr/>
        </p:nvSpPr>
        <p:spPr bwMode="auto">
          <a:xfrm>
            <a:off x="704850" y="1430826"/>
            <a:ext cx="8496300" cy="340735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스포츠는 개인의 육체적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건강을 넘어서  </a:t>
            </a:r>
            <a:r>
              <a:rPr lang="ko-KR" altLang="en-US" sz="1600" u="sng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사회통합의 기제로도 적극 </a:t>
            </a: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활용되고 있음</a:t>
            </a:r>
            <a:r>
              <a:rPr lang="en-US" altLang="ko-KR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704849" y="2613678"/>
            <a:ext cx="849629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tIns="36000" rtlCol="0" anchor="ctr"/>
          <a:lstStyle/>
          <a:p>
            <a:pPr algn="ctr" latinLnBrk="0"/>
            <a:r>
              <a:rPr lang="ko-KR" altLang="en-US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신체활동과 건강</a:t>
            </a:r>
            <a:r>
              <a:rPr lang="en-US" altLang="ko-KR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더 많은 이주민을 스포츠로</a:t>
            </a:r>
            <a:r>
              <a:rPr lang="en-US" altLang="ko-KR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 (</a:t>
            </a:r>
            <a:r>
              <a:rPr lang="ko-KR" altLang="en-US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이주민 사회통합 프로젝트</a:t>
            </a:r>
            <a:r>
              <a:rPr lang="en-US" altLang="ko-KR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kern="0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885464" y="3174836"/>
            <a:ext cx="3607285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스포츠를 통한 이민자 문제 해결</a:t>
            </a:r>
            <a:r>
              <a:rPr lang="en-US" altLang="ko-KR" sz="1400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40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93663" indent="-936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현재 독일은 미국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러시아에 이어 세계에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 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번째로 많은 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이주민 </a:t>
            </a:r>
            <a:r>
              <a:rPr lang="ko-KR" altLang="en-US" i="1" kern="10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거주중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독일 인구의 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20%</a:t>
            </a: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달함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93663" indent="-936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다양한 사회통합 프로그램이 진행되고 있는 가운데 스포츠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클럽을 매개로 한 사회통합 프로그램이 활발하게 진행 </a:t>
            </a:r>
            <a:endParaRPr lang="en-US" altLang="ko-KR" i="1" kern="10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Freeform 4"/>
          <p:cNvSpPr>
            <a:spLocks/>
          </p:cNvSpPr>
          <p:nvPr/>
        </p:nvSpPr>
        <p:spPr bwMode="auto">
          <a:xfrm rot="5400000">
            <a:off x="4197060" y="4220944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5736943" y="3351763"/>
            <a:ext cx="3572541" cy="1877437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스포츠는 그 고유의 비언어적 특징으로 인해 누구나 함께 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참여하며 즐길 수 있는 특징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이주민의 사회적응을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도우며 독일 사회통합에 기여</a:t>
            </a:r>
            <a:endParaRPr lang="en-US" altLang="ko-KR" sz="2000" i="1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스포츠의 긍정적 효과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6549" y="4941423"/>
            <a:ext cx="4494483" cy="12958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 활동을 통해 이주민과 독일국민이 더욱 가까워 질 수 있다는 것에 주목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이주민이 스포츠클럽 활동을 진행하는데 장벽이 될 수 있는 언어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교류 프로그램 추가 지원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프로젝트에 참여하는 스포츠클럽은 이주민과 같은 배경을 가진 지도자를 배치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이주민이 보다 편안한 환경가운데 스포츠활동을 영위할 수 있도록 지원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 descr="http://cfile21.uf.tistory.com/image/2209FC4357F383421A97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6" y="3132530"/>
            <a:ext cx="1416004" cy="496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ile29.uf.tistory.com/image/2708B94257F382B223BB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681028"/>
            <a:ext cx="1207080" cy="861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13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모형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운영 </a:t>
              </a:r>
            </a:p>
          </p:txBody>
        </p:sp>
      </p:grp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52500" y="1354881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경비 절감 차원에서는 자체조달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공공재원 및 민간 재원을 보다 효율적으로 활용하는 방안을 통해서 해당 경비를 절감해 나가야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9970854"/>
              </p:ext>
            </p:extLst>
          </p:nvPr>
        </p:nvGraphicFramePr>
        <p:xfrm>
          <a:off x="1676908" y="2718551"/>
          <a:ext cx="7704137" cy="235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841"/>
                <a:gridCol w="1080120"/>
                <a:gridCol w="5616176"/>
              </a:tblGrid>
              <a:tr h="3282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중점사항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626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자체조달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ct val="50000"/>
                        </a:spcBef>
                      </a:pP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자원봉사자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확보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지도능력이 있는 클럽 회원을 자원봉사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보조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지도자로 확보 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운영에 필요한 능력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홍보물 제작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청소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회계보조 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을 보유한 회원을 자원봉사자로 확보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2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ct val="50000"/>
                        </a:spcBef>
                      </a:pP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회원부담금 확대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캠프 등 클럽행사 회원 부담금 확대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유니폼 구입시 회원 부담금 확대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26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공공재원</a:t>
                      </a:r>
                      <a:endParaRPr lang="ko-KR" altLang="en-US" sz="1200" b="1" kern="120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인건비 보조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정부 인건비 보조금 등을 활용하여 인건비 절감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공익근무요원 확보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인턴사업 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임대료 절감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위탁운영에 따른 임대료 절감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기존 유료 체육시설 할인 이용 및 무료 전환 진행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3151" y="2020833"/>
            <a:ext cx="781789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인건비 항목의 절감을 위한 노력 필요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인력 절감이 아닌 추가로 필요한 인력 최소화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자부담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지자체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임차료 관련 지원 확대를 통한 클럽 운영비 절감 노력 필요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452500" y="2035676"/>
            <a:ext cx="1079947" cy="54530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52500" y="2718550"/>
            <a:ext cx="1079947" cy="235327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절감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방안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4803" y="5201663"/>
            <a:ext cx="787875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적합한 비용절감은 바람직하나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인력감축을 통한 비용절감은 지양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사업은 은퇴선수 일자리 창출 목적도 포함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스포츠클럽사업은 정부가 육성한 스포츠클럽으로 기본적은 세무의무를 충실히 이행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부가세납부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법인세 납부 등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 고유목적사업준비금 설정 등을 통해 적합한 형태로 법인세 절감 노력 필요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46642" y="5201663"/>
            <a:ext cx="1075201" cy="72327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7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Ⅳ</a:t>
            </a: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4548" y="3383540"/>
            <a:ext cx="812588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시설확보</a:t>
            </a:r>
            <a:endParaRPr kumimoji="0" lang="ko-KR" altLang="en-US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1100572" y="3177816"/>
            <a:ext cx="7699690" cy="1259296"/>
            <a:chOff x="2103370" y="3177816"/>
            <a:chExt cx="5694093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105042" y="3177816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103370" y="4365112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소개자료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9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507882" y="134290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스포츠클럽이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안정적으로 운영되기 위해서는 클럽이 상시적으로 활용할 수 있는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체육시설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편의제공을 위한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클럽하우스를 보유하고 있어야 하며 그 외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종목 운영을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위해 파트타임 형태로 활용 가능한 체육시설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확보가 중요함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 bwMode="auto">
          <a:xfrm>
            <a:off x="437701" y="2060848"/>
            <a:ext cx="1079947" cy="118905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시설확보의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중요성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352" y="2134765"/>
            <a:ext cx="7817895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지방자치단체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 공공체육시설 확보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위탁 운영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위해 지역사회와 유대감 강화 및 체육시설 활용도 제고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지역주민의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시설활용에 대한 공공성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형평성 확보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거점 마련 ⇒ 지역주민들에게 클럽에 대한 인식 제고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자립기반 강화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gray">
          <a:xfrm>
            <a:off x="1652785" y="3825044"/>
            <a:ext cx="821624" cy="132274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체육시설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144"/>
          <p:cNvSpPr>
            <a:spLocks noChangeArrowheads="1"/>
          </p:cNvSpPr>
          <p:nvPr/>
        </p:nvSpPr>
        <p:spPr bwMode="gray">
          <a:xfrm>
            <a:off x="1661838" y="5409220"/>
            <a:ext cx="820641" cy="66953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Rectangle 144"/>
          <p:cNvSpPr>
            <a:spLocks noChangeArrowheads="1"/>
          </p:cNvSpPr>
          <p:nvPr/>
        </p:nvSpPr>
        <p:spPr bwMode="gray">
          <a:xfrm>
            <a:off x="446170" y="3327629"/>
            <a:ext cx="1071478" cy="290965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93498" y="3805153"/>
            <a:ext cx="3972267" cy="1208023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lang="ko-KR" altLang="en-US" sz="1050" spc="-1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관리위탁시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  <a:r>
              <a:rPr lang="ko-KR" altLang="en-US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관리위탁을 통해 실제 클럽이 해당 시설을 자유롭게 사용할 수 있어야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함 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lang="ko-KR" altLang="en-US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개관시간 중 클럽 프로그램이 운영되지 않더라도 언제든지 사용할 수 있는 권한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보유 必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lang="ko-KR" altLang="en-US" sz="1050" spc="-1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사용수익허가시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  <a:r>
              <a:rPr lang="ko-KR" altLang="en-US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해당 시설물에 대해 ‘주</a:t>
            </a:r>
            <a:r>
              <a:rPr lang="en-US" altLang="ko-KR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</a:t>
            </a:r>
            <a:r>
              <a:rPr lang="ko-KR" altLang="en-US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일’ 이상 클럽이 사용할 수 있어야 하며</a:t>
            </a:r>
            <a:r>
              <a:rPr lang="en-US" altLang="ko-KR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개관 시간 중 최소 </a:t>
            </a:r>
            <a:r>
              <a:rPr lang="en-US" altLang="ko-KR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60% </a:t>
            </a:r>
            <a:r>
              <a:rPr lang="ko-KR" altLang="en-US" sz="105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이상 사용 가능하여야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함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위와 같은 조건으로 사용 가능한 시설을  종목별로 시설을 보유하고 있으면서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파트타임 형태로 사용 가능한 시설을 추가로 확보하는 것을 권장함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lang="ko-KR" altLang="en-US" sz="105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04023" y="3322541"/>
            <a:ext cx="2449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0" i="1" spc="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설명</a:t>
            </a:r>
            <a:endParaRPr lang="ko-KR" altLang="en-US" sz="1200" b="0" i="1" spc="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 bwMode="auto">
          <a:xfrm>
            <a:off x="2669950" y="3640219"/>
            <a:ext cx="2484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406254" y="3300073"/>
            <a:ext cx="3959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0" i="1" spc="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주요사항</a:t>
            </a:r>
            <a:endParaRPr lang="ko-KR" altLang="en-US" sz="1200" b="0" i="1" spc="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 flipV="1">
            <a:off x="5406254" y="3635204"/>
            <a:ext cx="3959994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>
          <a:xfrm>
            <a:off x="2597846" y="3825044"/>
            <a:ext cx="2591968" cy="1261884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체육시설은 스포츠클럽의 주 활동이 이루어지는 곳으로  클럽이 자유롭게 운영할 수 있는 형태로 확보하는 것이 중요</a:t>
            </a:r>
            <a:endParaRPr lang="en-US" altLang="ko-KR" b="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관리위탁</a:t>
            </a:r>
            <a:r>
              <a:rPr lang="en-US" altLang="ko-KR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또는 사용수익허가</a:t>
            </a:r>
            <a:r>
              <a:rPr lang="en-US" altLang="ko-KR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무상 또는 유상임대</a:t>
            </a:r>
            <a:r>
              <a:rPr lang="en-US" altLang="ko-KR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형태로 확보</a:t>
            </a:r>
            <a:endParaRPr lang="en-US" altLang="ko-KR" b="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스포츠클럽이 직접 관리위탁으로 확보하는 것을 권장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402552" y="5481228"/>
            <a:ext cx="3672408" cy="523220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클럽하우스는 주요 시설 내에 위치하는 것을 권장함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클럽하우스는 회원들간의 정보 공유와 커뮤니티 형성을 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위한 시설로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회원 편의 제공에 가장 높은 우선순위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를 두어야 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endParaRPr lang="ko-KR" altLang="en-US" sz="1050" b="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606899" y="5502237"/>
            <a:ext cx="2591968" cy="411039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주로 클럽 회원이 휴식</a:t>
            </a:r>
            <a:r>
              <a:rPr lang="en-US" altLang="ko-KR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담화</a:t>
            </a:r>
            <a:r>
              <a:rPr lang="en-US" altLang="ko-KR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식사</a:t>
            </a:r>
            <a:r>
              <a:rPr lang="en-US" altLang="ko-KR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회의 등을 하기 </a:t>
            </a: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위하여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설치된 </a:t>
            </a: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시설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1652785" y="5409220"/>
            <a:ext cx="144000" cy="232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gray">
          <a:xfrm>
            <a:off x="1661838" y="3825044"/>
            <a:ext cx="144000" cy="232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2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0888181"/>
              </p:ext>
            </p:extLst>
          </p:nvPr>
        </p:nvGraphicFramePr>
        <p:xfrm>
          <a:off x="1712913" y="2708920"/>
          <a:ext cx="7704136" cy="25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37"/>
                <a:gridCol w="4367125"/>
                <a:gridCol w="2723374"/>
              </a:tblGrid>
              <a:tr h="30782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정의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주요 검토 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08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위탁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지역사회 체육시설을 정부 및 기타 기관으로부터</a:t>
                      </a: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 및 관리권을 위탁 받아 운영하는 경우로 스포츠클럽의 안정적인 운영 가능</a:t>
                      </a: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우수클럽 대다수는 공공체육시설을 직접 위탁형태로 확보</a:t>
                      </a: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 경우 해당 시설의 공간운영 뿐만 아니라 시설 관리</a:t>
                      </a: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인력 운영 전반의 관리 까지 클럽에서 진행</a:t>
                      </a:r>
                      <a:endParaRPr lang="en-US" altLang="ko-KR" sz="1200" b="1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위탁에 따른 지자체 지원 사항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점검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관리비 지원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관리인원 파견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/>
                      </a:r>
                      <a:b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</a:b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적자 보전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수익 배분 여부</a:t>
                      </a:r>
                      <a:endParaRPr lang="en-US" altLang="ko-KR" sz="1050" b="1" u="sng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재임대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동호회 등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에 따른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코트 사용료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또는 일일 사용권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징수 방안 점검</a:t>
                      </a:r>
                      <a:endParaRPr lang="en-US" altLang="ko-KR" sz="1050" b="1" u="sng" kern="1200" spc="-100" baseline="0" dirty="0" smtClean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활용도 제고 필수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인원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수익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시간 등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15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사용수익허가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200" b="1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또는 학교 등이 스포츠클럽에 무상 또는 유상으로 「사용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수익 허가」 하거나 관리위탁자가 스포츠클럽에 무상 또는 유상으로 임대「제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 전대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」</a:t>
                      </a:r>
                      <a:endParaRPr lang="en-US" altLang="ko-KR" sz="11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예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200" b="1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지자체로부터</a:t>
                      </a: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시설관리공단이 관리위탁하고 있는 시설물에 대해 프로그램운영을 스포츠클럽에 임대</a:t>
                      </a:r>
                      <a:endParaRPr lang="en-US" altLang="ko-KR" sz="12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비용 발생시 수익 대비 임대 비용 비교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 효율성 제고 필수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사용시간 및 활용공간 비중이 높을 수록 </a:t>
                      </a:r>
                      <a:r>
                        <a:rPr lang="ko-KR" altLang="en-US" sz="105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평가시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가점 부여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향후 위탁 전환 주력</a:t>
                      </a:r>
                      <a:r>
                        <a:rPr lang="en-US" altLang="ko-KR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(ex, </a:t>
                      </a: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확약서 확보 등</a:t>
                      </a:r>
                      <a:r>
                        <a:rPr lang="en-US" altLang="ko-KR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 bwMode="auto">
          <a:xfrm>
            <a:off x="488503" y="2043067"/>
            <a:ext cx="1079947" cy="58575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623" y="2060289"/>
            <a:ext cx="7884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 확보 수준에 따라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관리위탁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], 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사용수익허가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구분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시설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공간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사용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구분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클럽의 안정적 운영을 위해 종목별로 체육시설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위탁확보 및 전체 사용 권장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488503" y="2708920"/>
            <a:ext cx="1079947" cy="338837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6294471"/>
              </p:ext>
            </p:extLst>
          </p:nvPr>
        </p:nvGraphicFramePr>
        <p:xfrm>
          <a:off x="1712912" y="5445224"/>
          <a:ext cx="7704134" cy="63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37"/>
                <a:gridCol w="4363644"/>
                <a:gridCol w="2726853"/>
              </a:tblGrid>
              <a:tr h="316996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전체 사용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시설 내 공간을 일주일 내내 사용할 수 있는 경우</a:t>
                      </a:r>
                      <a:endParaRPr lang="ko-KR" altLang="en-US" sz="105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 이상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풀 타임 사용 가능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996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일부 사용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시설 내 공간의 일부 혹은</a:t>
                      </a:r>
                      <a:r>
                        <a:rPr lang="en-US" altLang="ko-KR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 </a:t>
                      </a: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시간대 일부만을 활용하여 사용하는 경우</a:t>
                      </a:r>
                      <a:endParaRPr lang="ko-KR" altLang="en-US" sz="105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 미만 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오전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오후 일부 타임 사용 방식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AutoShape 55"/>
          <p:cNvSpPr>
            <a:spLocks noChangeArrowheads="1"/>
          </p:cNvSpPr>
          <p:nvPr/>
        </p:nvSpPr>
        <p:spPr bwMode="auto">
          <a:xfrm>
            <a:off x="452500" y="134076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시설확보 수준과 그 형태에 따라 사전 점검해야 할 사항을 검토하여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안정적인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 운영을 대비함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1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76077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63244040" descr="EMB00010f7803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3" y="2024063"/>
            <a:ext cx="8263985" cy="1703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 bwMode="auto">
          <a:xfrm>
            <a:off x="799980" y="4753288"/>
            <a:ext cx="3912060" cy="13315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71463" indent="-177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신축시설 또는 기존 시설 중 계약이 완료예정인 경우 본 유형 형태로 시설을 스포츠클럽에게 제공하는 것을 권장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1463" indent="-177800">
              <a:buFont typeface="Wingdings" panose="05000000000000000000" pitchFamily="2" charset="2"/>
              <a:buChar char="ü"/>
            </a:pPr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후 </a:t>
            </a:r>
            <a:r>
              <a:rPr lang="ko-KR" altLang="en-US" sz="1300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재정자립하는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것을 고려하여 위탁 및 사용수익허가 세부조건을 수립하는 것이 중요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1463" indent="-177800">
              <a:buFont typeface="Wingdings" panose="05000000000000000000" pitchFamily="2" charset="2"/>
              <a:buChar char="ü"/>
            </a:pP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4"/>
          <p:cNvGrpSpPr/>
          <p:nvPr/>
        </p:nvGrpSpPr>
        <p:grpSpPr>
          <a:xfrm>
            <a:off x="781783" y="3878752"/>
            <a:ext cx="8330747" cy="738380"/>
            <a:chOff x="582693" y="3878752"/>
            <a:chExt cx="8884072" cy="738380"/>
          </a:xfrm>
        </p:grpSpPr>
        <p:sp>
          <p:nvSpPr>
            <p:cNvPr id="6" name="직사각형 5"/>
            <p:cNvSpPr/>
            <p:nvPr/>
          </p:nvSpPr>
          <p:spPr bwMode="auto">
            <a:xfrm>
              <a:off x="582693" y="3878752"/>
              <a:ext cx="4191303" cy="73838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유형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1] 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스포츠클럽이 직접 </a:t>
              </a:r>
              <a:r>
                <a:rPr lang="ko-KR" altLang="en-US" sz="1400" spc="-1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지자체와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 공공체육시설 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사용에 대한 계약 체결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 bwMode="auto">
            <a:xfrm>
              <a:off x="5275462" y="3878752"/>
              <a:ext cx="4191303" cy="73838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유형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2] 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클럽이 활용 예정인 체육시설을 위탁 형태로 확보한 기관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체육회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공단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 전대형태로 계약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</p:grpSp>
      <p:sp>
        <p:nvSpPr>
          <p:cNvPr id="8" name="직사각형 7"/>
          <p:cNvSpPr/>
          <p:nvPr/>
        </p:nvSpPr>
        <p:spPr bwMode="auto">
          <a:xfrm>
            <a:off x="5215630" y="4642770"/>
            <a:ext cx="3896899" cy="13315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79413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3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 다른 체육단체가 위탁으로 확보한 시설을 스포츠클럽이 사용할 수 밖에 없는 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 전대형태로 </a:t>
            </a:r>
            <a:r>
              <a:rPr lang="ko-KR" altLang="en-US" sz="13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계약 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9413" indent="-285750">
              <a:buFont typeface="Wingdings" panose="05000000000000000000" pitchFamily="2" charset="2"/>
              <a:buChar char="§"/>
            </a:pP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 </a:t>
            </a:r>
            <a:r>
              <a:rPr lang="ko-KR" altLang="en-US" sz="1300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일부시간대</a:t>
            </a:r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공간만을 전대하는 것이 아니라 </a:t>
            </a:r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해당시설 전체를 전대형태로 제공하는 것을 권장 </a:t>
            </a:r>
            <a:endParaRPr lang="en-US" altLang="ko-KR" sz="1300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AutoShape 55"/>
          <p:cNvSpPr>
            <a:spLocks noChangeArrowheads="1"/>
          </p:cNvSpPr>
          <p:nvPr/>
        </p:nvSpPr>
        <p:spPr bwMode="auto">
          <a:xfrm>
            <a:off x="507882" y="134290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시설은 다음과 같이 스포츠클럽이 직접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지자체와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시설협약을 체결하는 경우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유형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1)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과 제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 전대 형태로 시설을 확보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유형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하는 경우로 구분 가능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5839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912563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회원들에게 다양한 편익을 제공하고 커뮤니티 활동 장소로 활용될 수 있는 클럽하우스를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조성해야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b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최소 한 개 이상의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Main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클럽하우스를 보유해야 하며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시설분포에 따라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Mini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클럽하우스를 추가로 설치하는 것을 권장함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790965" y="2150239"/>
            <a:ext cx="2369947" cy="21072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tabLst>
                <a:tab pos="180975" algn="l"/>
              </a:tabLst>
            </a:pPr>
            <a:endParaRPr lang="ko-KR" altLang="en-US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842677" y="2641463"/>
            <a:ext cx="821492" cy="750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endParaRPr lang="ko-KR" altLang="en-US" sz="10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565192" y="2161786"/>
            <a:ext cx="821492" cy="750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endParaRPr lang="ko-KR" altLang="en-US" sz="10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289699" y="2641463"/>
            <a:ext cx="821492" cy="750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endParaRPr lang="ko-KR" altLang="en-US" sz="10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025659" y="3393379"/>
            <a:ext cx="821492" cy="750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endParaRPr lang="ko-KR" altLang="en-US" sz="10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2155376" y="3404926"/>
            <a:ext cx="821492" cy="750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endParaRPr lang="ko-KR" altLang="en-US" sz="10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434926" y="3019155"/>
            <a:ext cx="1060239" cy="30706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80000"/>
              </a:lnSpc>
            </a:pPr>
            <a:r>
              <a:rPr lang="ko-KR" altLang="en-US" sz="13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  <a:endParaRPr lang="en-US" altLang="ko-KR" sz="1300" i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842677" y="2629915"/>
            <a:ext cx="821492" cy="75015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실내수업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공간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565192" y="2138690"/>
            <a:ext cx="821492" cy="75015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친목 도모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공간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285518" y="2629915"/>
            <a:ext cx="821492" cy="75015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회의공간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025659" y="3381832"/>
            <a:ext cx="821492" cy="75015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카페테리아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식음료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155376" y="3393379"/>
            <a:ext cx="821492" cy="75015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소식지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b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관련서적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배치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2864768" y="2042412"/>
            <a:ext cx="180000" cy="18779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890461" y="2455390"/>
            <a:ext cx="180000" cy="18779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52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590409" y="3388203"/>
            <a:ext cx="180000" cy="18779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102800" y="3410511"/>
            <a:ext cx="180000" cy="18779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803611" y="2521071"/>
            <a:ext cx="180000" cy="18779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5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541121" y="2454779"/>
            <a:ext cx="4875929" cy="33855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회원이 손쉽게 모임을 가질 수 있는 장소로 회원간 교류가 확대되며 커뮤니티를 형성할 수 있는 기회 제공 </a:t>
            </a:r>
            <a:endParaRPr lang="en-US" altLang="ko-KR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541121" y="2939501"/>
            <a:ext cx="4875929" cy="16927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종목별 모임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자치조직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또는 기타 그룹 활동을 위한 회의공간 기능 수행</a:t>
            </a:r>
            <a:endParaRPr lang="en-US" altLang="ko-KR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541534" y="3997538"/>
            <a:ext cx="4875929" cy="16927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활발한 신체적 활동을 요구하지 않는 수업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미술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바둑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뜨개질 등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  <a:r>
              <a:rPr lang="ko-KR" altLang="en-US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진행 공간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4541121" y="3276657"/>
            <a:ext cx="4875929" cy="16927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ko-KR" altLang="en-US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스포츠클럽 회원을 위한 간단한 </a:t>
            </a:r>
            <a:r>
              <a:rPr lang="ko-KR" altLang="en-US" spc="-1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식음료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제공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수익사업화 가능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  <a:endParaRPr lang="en-US" altLang="ko-KR" spc="-1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541121" y="3609019"/>
            <a:ext cx="4875929" cy="16927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스포츠클럽에 대한 모든 정보를 손쉽게 확인할 수 있는 공간</a:t>
            </a:r>
            <a:endParaRPr lang="en-US" altLang="ko-KR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512574" y="2496454"/>
            <a:ext cx="172391" cy="23127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52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512574" y="2899163"/>
            <a:ext cx="172391" cy="23127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52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512574" y="3235739"/>
            <a:ext cx="172391" cy="23127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52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512574" y="3567561"/>
            <a:ext cx="172391" cy="23127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52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512574" y="3983396"/>
            <a:ext cx="172391" cy="23127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52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en-US" altLang="ko-KR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5</a:t>
            </a:r>
            <a:endParaRPr lang="ko-KR" altLang="en-US" i="1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488503" y="2032626"/>
            <a:ext cx="1079947" cy="222481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클럽하우스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주요기능 및</a:t>
            </a:r>
            <a:endParaRPr lang="en-US" altLang="ko-KR" sz="1300" kern="0" spc="-5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보유자원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520952" y="2024059"/>
            <a:ext cx="4973319" cy="287379"/>
            <a:chOff x="4520952" y="2405169"/>
            <a:chExt cx="3730329" cy="275451"/>
          </a:xfrm>
        </p:grpSpPr>
        <p:sp>
          <p:nvSpPr>
            <p:cNvPr id="64" name="직사각형 63"/>
            <p:cNvSpPr/>
            <p:nvPr/>
          </p:nvSpPr>
          <p:spPr>
            <a:xfrm>
              <a:off x="4579320" y="2405169"/>
              <a:ext cx="3671961" cy="26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i="1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스포츠클럽하우스 주요 기능</a:t>
              </a:r>
              <a:r>
                <a:rPr lang="en-US" altLang="ko-KR" sz="1200" i="1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!</a:t>
              </a:r>
              <a:endParaRPr lang="ko-KR" altLang="en-US" sz="12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65" name="직선 연결선 64"/>
            <p:cNvCxnSpPr/>
            <p:nvPr/>
          </p:nvCxnSpPr>
          <p:spPr bwMode="auto">
            <a:xfrm flipV="1">
              <a:off x="4520952" y="2680620"/>
              <a:ext cx="3672408" cy="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6" name="직사각형 65"/>
          <p:cNvSpPr/>
          <p:nvPr/>
        </p:nvSpPr>
        <p:spPr bwMode="auto">
          <a:xfrm>
            <a:off x="484647" y="4515172"/>
            <a:ext cx="1079947" cy="183006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클럽하우스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유형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703586" y="4509655"/>
            <a:ext cx="7497564" cy="1817275"/>
            <a:chOff x="1703586" y="4509655"/>
            <a:chExt cx="7180714" cy="1817275"/>
          </a:xfrm>
        </p:grpSpPr>
        <p:sp>
          <p:nvSpPr>
            <p:cNvPr id="73" name="직사각형 72"/>
            <p:cNvSpPr/>
            <p:nvPr/>
          </p:nvSpPr>
          <p:spPr>
            <a:xfrm>
              <a:off x="1721107" y="5200860"/>
              <a:ext cx="3358627" cy="961802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스포츠클럽 거점시설 또는 별도 시설에 위치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독립된 공간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사무실과 별도로 운영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)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형태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클럽하우스 주요 기능 대부분을 수행할 수 있는 공간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/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장비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/</a:t>
              </a:r>
              <a:r>
                <a:rPr lang="ko-KR" altLang="en-US" spc="-15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가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구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/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오락시설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/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식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.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음료장비 등 보유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카페테리아 동시 운영 가능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수익사업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)</a:t>
              </a:r>
              <a:endParaRPr lang="ko-KR" altLang="en-US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74" name="Oval 51" descr="넓은 상향 대각선"/>
            <p:cNvSpPr>
              <a:spLocks noChangeArrowheads="1"/>
            </p:cNvSpPr>
            <p:nvPr/>
          </p:nvSpPr>
          <p:spPr bwMode="auto">
            <a:xfrm>
              <a:off x="1703586" y="4655656"/>
              <a:ext cx="3458653" cy="1671274"/>
            </a:xfrm>
            <a:prstGeom prst="rect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746731" y="4515172"/>
              <a:ext cx="1310333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Main </a:t>
              </a:r>
              <a:r>
                <a:rPr lang="ko-KR" altLang="en-US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</a:t>
              </a:r>
              <a:endParaRPr lang="ko-KR" altLang="en-US" sz="1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5443168" y="5200860"/>
              <a:ext cx="3441132" cy="961802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종목 </a:t>
              </a:r>
              <a:r>
                <a:rPr lang="ko-KR" altLang="en-US" spc="-15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시설 내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위치하고 </a:t>
              </a:r>
              <a:r>
                <a:rPr lang="ko-KR" altLang="en-US" spc="-15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간이</a:t>
              </a:r>
              <a:r>
                <a:rPr lang="en-US" altLang="ko-KR" spc="-15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/</a:t>
              </a:r>
              <a:r>
                <a:rPr lang="ko-KR" altLang="en-US" spc="-15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소규모 형태로 운영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운동 후 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/>
              </a:r>
              <a:b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</a:b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회원들이 손쉽게 교류할 수 있는 장소로서 역할 수행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 </a:t>
              </a:r>
            </a:p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독립된 공간 또는 사무실과 공용공간 또는 임시공간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파티션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)</a:t>
              </a:r>
            </a:p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교류를 위한 최소한의 장치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소파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또는 의자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테이블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)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구비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 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marL="93663" indent="-93663">
                <a:spcBef>
                  <a:spcPts val="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스포츠클럽 정보를 얻을 수 있는 게시판 운영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91" name="Oval 51" descr="넓은 상향 대각선"/>
            <p:cNvSpPr>
              <a:spLocks noChangeArrowheads="1"/>
            </p:cNvSpPr>
            <p:nvPr/>
          </p:nvSpPr>
          <p:spPr bwMode="auto">
            <a:xfrm>
              <a:off x="5416354" y="4650139"/>
              <a:ext cx="3458653" cy="1676791"/>
            </a:xfrm>
            <a:prstGeom prst="rect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6409439" y="4509655"/>
              <a:ext cx="1344815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Mini </a:t>
              </a:r>
              <a:r>
                <a:rPr lang="ko-KR" altLang="en-US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</a:t>
              </a:r>
              <a:endParaRPr lang="ko-KR" altLang="en-US" sz="1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1721107" y="4816652"/>
              <a:ext cx="3441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F81BD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171450" indent="-171450" algn="ctr" latinLnBrk="0">
                <a:buFont typeface="Wingdings" panose="05000000000000000000" pitchFamily="2" charset="2"/>
                <a:buChar char="ü"/>
                <a:defRPr/>
              </a:pPr>
              <a:r>
                <a:rPr lang="ko-KR" altLang="en-US" sz="1200" kern="0" spc="-15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회원커뮤니티 활성화를 위한 최적의 공간으로 구성</a:t>
              </a:r>
              <a:endParaRPr lang="en-US" altLang="ko-KR" sz="1200" kern="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" name="Text Box 28"/>
            <p:cNvSpPr txBox="1">
              <a:spLocks noChangeArrowheads="1"/>
            </p:cNvSpPr>
            <p:nvPr/>
          </p:nvSpPr>
          <p:spPr bwMode="auto">
            <a:xfrm>
              <a:off x="5416354" y="4816652"/>
              <a:ext cx="34411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F81BD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171450" indent="-171450" algn="ctr" latinLnBrk="0">
                <a:buFont typeface="Wingdings" panose="05000000000000000000" pitchFamily="2" charset="2"/>
                <a:buChar char="ü"/>
                <a:defRPr/>
              </a:pPr>
              <a:r>
                <a:rPr lang="ko-KR" altLang="en-US" sz="1200" kern="0" spc="-15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회원의 접근편의성을 고려한 소규모 형태의 공간 구성</a:t>
              </a:r>
              <a:endParaRPr lang="en-US" altLang="ko-KR" sz="1200" kern="0" spc="-1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8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49" name="직선 연결선 48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49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01686" y="1219109"/>
            <a:ext cx="733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클럽하우스 운영 목적을 온전히 달성하기 위한 최적의 시설 환경 보유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br>
              <a:rPr lang="en-US" altLang="ko-KR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6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클럽하우스의 주요 기능을 온전히 수행할 수 있는 위치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공간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가구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장비 등 완비</a:t>
            </a:r>
            <a:endParaRPr lang="en-US" altLang="ko-KR" sz="130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회원커뮤니티 조성이 이루어지는 핵심공간으로 회원교류 활성화에 도움이 되도록 인프라를 포함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적합한 클럽 관련 </a:t>
            </a:r>
            <a:r>
              <a:rPr lang="ko-KR" altLang="en-US" sz="13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보유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환경적으로 가능하다면 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개 이상의 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Main 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클럽하우스를 구축하여 운영하는 것을 권장</a:t>
            </a:r>
            <a:endParaRPr lang="en-US" altLang="ko-KR" sz="13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740532" y="1160748"/>
            <a:ext cx="1373671" cy="1375377"/>
          </a:xfrm>
          <a:prstGeom prst="ellipse">
            <a:avLst/>
          </a:prstGeom>
          <a:solidFill>
            <a:schemeClr val="accent1"/>
          </a:solidFill>
          <a:ln w="6350" algn="ctr">
            <a:noFill/>
            <a:prstDash val="sysDash"/>
            <a:round/>
            <a:headEnd/>
            <a:tailEnd/>
          </a:ln>
        </p:spPr>
        <p:txBody>
          <a:bodyPr lIns="0" tIns="46800" rIns="0" bIns="4680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ko-KR" sz="16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Main</a:t>
            </a:r>
            <a:br>
              <a:rPr lang="en-US" altLang="ko-KR" sz="16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</a:br>
            <a:r>
              <a:rPr lang="ko-KR" altLang="en-US" sz="16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클럽하우스</a:t>
            </a:r>
            <a:endParaRPr lang="ko-KR" altLang="en-US" sz="16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55866" y="3151177"/>
            <a:ext cx="655421" cy="2004617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50000"/>
            </a:sysClr>
          </a:solidFill>
          <a:ln w="9525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인프라</a:t>
            </a:r>
            <a: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측면</a:t>
            </a:r>
            <a:endParaRPr kumimoji="0" lang="en-US" altLang="ko-KR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1720" y="3146681"/>
            <a:ext cx="70718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Main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클럽하우스는 다수의 회원이 활동하고 있는 종목 시설 내 위치하는 것을 권장함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최우선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 보유하고 있는 시설 내 적합한 공간이 없을 경우 체육시설 외 장소에 클럽하우스를 마련하는 것 또한 가능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차선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Main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클럽하우스는 독립된 공간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사무실과 구분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조성되어야 함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 시설 내 클럽하우스 운영을 위한 별도의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공간을 확보하는 것이 어려운 경우 로비</a:t>
            </a:r>
            <a:r>
              <a:rPr lang="en-US" altLang="ko-KR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등을 활용하되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Main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클럽하우스가 구비해야 하는 부분을 충족시켜야 함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en-US" altLang="ko-KR" b="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2179" y="4016814"/>
            <a:ext cx="689184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테이블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다과를 나눌 수 있는 원형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사각테이블 다수 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의자 또는 소파</a:t>
            </a: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최소한 간단한 다과를 나눌 수 있는 정수기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전기포트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커피 등 구비 필요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권장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 내 무인판매대 형태 또는 공식적인 수익사업 형태로 카페테리아 병행 운영 가능</a:t>
            </a:r>
            <a:r>
              <a:rPr lang="en-US" altLang="ko-KR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국민체육센터의 경우 기존 운영되고 있는 카페를 클럽하우스에 적합한 형태로 보완하여 운영 가능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기타적용 가능 사항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문화프로그램 진행을 위한 가구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장비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바둑판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미술도구 등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도서관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유아놀이방 등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7963" y="5271644"/>
            <a:ext cx="689184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대한체육회에서 제공하는 스포츠클럽 </a:t>
            </a:r>
            <a:r>
              <a:rPr lang="ko-KR" altLang="en-US" spc="-5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우수사례집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홍보팸플릿 등 배치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권장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모니터 또는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TV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등을 배치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관련 영상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대한체육회 제공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해당 스포츠클럽 홍보영상 상영</a:t>
            </a: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473" y="5755477"/>
            <a:ext cx="689184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클럽소식 게시판 설치 </a:t>
            </a: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클럽프로그램 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대회소개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커뮤니티행사 소개 등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자원봉사모집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총회 및 주요 회의 결과 등 게시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90994" y="5271643"/>
            <a:ext cx="1313691" cy="47320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소개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190994" y="5805309"/>
            <a:ext cx="1313691" cy="51170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소식 및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230935" y="3143969"/>
            <a:ext cx="1313691" cy="76368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시설 내 독립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공간에 위치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1230935" y="4007308"/>
            <a:ext cx="1313691" cy="11529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교류활성화를 위한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내부 장비 구비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55866" y="5271643"/>
            <a:ext cx="655421" cy="1073681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50000"/>
            </a:sysClr>
          </a:solidFill>
          <a:ln w="9525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kumimoji="0" lang="ko-KR" altLang="en-US" sz="1200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측면</a:t>
            </a:r>
            <a:endParaRPr kumimoji="0" lang="en-US" altLang="ko-KR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Freeform 10"/>
          <p:cNvSpPr>
            <a:spLocks/>
          </p:cNvSpPr>
          <p:nvPr/>
        </p:nvSpPr>
        <p:spPr bwMode="gray">
          <a:xfrm>
            <a:off x="380492" y="2863539"/>
            <a:ext cx="473266" cy="430952"/>
          </a:xfrm>
          <a:custGeom>
            <a:avLst/>
            <a:gdLst>
              <a:gd name="T0" fmla="*/ 2147483647 w 1550"/>
              <a:gd name="T1" fmla="*/ 2147483647 h 1460"/>
              <a:gd name="T2" fmla="*/ 2147483647 w 1550"/>
              <a:gd name="T3" fmla="*/ 2147483647 h 1460"/>
              <a:gd name="T4" fmla="*/ 2147483647 w 1550"/>
              <a:gd name="T5" fmla="*/ 2147483647 h 1460"/>
              <a:gd name="T6" fmla="*/ 2147483647 w 1550"/>
              <a:gd name="T7" fmla="*/ 2147483647 h 1460"/>
              <a:gd name="T8" fmla="*/ 2147483647 w 1550"/>
              <a:gd name="T9" fmla="*/ 2147483647 h 1460"/>
              <a:gd name="T10" fmla="*/ 2147483647 w 1550"/>
              <a:gd name="T11" fmla="*/ 2147483647 h 1460"/>
              <a:gd name="T12" fmla="*/ 2147483647 w 1550"/>
              <a:gd name="T13" fmla="*/ 2147483647 h 1460"/>
              <a:gd name="T14" fmla="*/ 2147483647 w 1550"/>
              <a:gd name="T15" fmla="*/ 2147483647 h 1460"/>
              <a:gd name="T16" fmla="*/ 2147483647 w 1550"/>
              <a:gd name="T17" fmla="*/ 2147483647 h 1460"/>
              <a:gd name="T18" fmla="*/ 2147483647 w 1550"/>
              <a:gd name="T19" fmla="*/ 2147483647 h 1460"/>
              <a:gd name="T20" fmla="*/ 2147483647 w 1550"/>
              <a:gd name="T21" fmla="*/ 2147483647 h 1460"/>
              <a:gd name="T22" fmla="*/ 2147483647 w 1550"/>
              <a:gd name="T23" fmla="*/ 2147483647 h 1460"/>
              <a:gd name="T24" fmla="*/ 2147483647 w 1550"/>
              <a:gd name="T25" fmla="*/ 2147483647 h 1460"/>
              <a:gd name="T26" fmla="*/ 2147483647 w 1550"/>
              <a:gd name="T27" fmla="*/ 2147483647 h 1460"/>
              <a:gd name="T28" fmla="*/ 2147483647 w 1550"/>
              <a:gd name="T29" fmla="*/ 2147483647 h 1460"/>
              <a:gd name="T30" fmla="*/ 2147483647 w 1550"/>
              <a:gd name="T31" fmla="*/ 2147483647 h 1460"/>
              <a:gd name="T32" fmla="*/ 2147483647 w 1550"/>
              <a:gd name="T33" fmla="*/ 2147483647 h 1460"/>
              <a:gd name="T34" fmla="*/ 2147483647 w 1550"/>
              <a:gd name="T35" fmla="*/ 2147483647 h 1460"/>
              <a:gd name="T36" fmla="*/ 2147483647 w 1550"/>
              <a:gd name="T37" fmla="*/ 2147483647 h 1460"/>
              <a:gd name="T38" fmla="*/ 2147483647 w 1550"/>
              <a:gd name="T39" fmla="*/ 2147483647 h 1460"/>
              <a:gd name="T40" fmla="*/ 2147483647 w 1550"/>
              <a:gd name="T41" fmla="*/ 2147483647 h 1460"/>
              <a:gd name="T42" fmla="*/ 2147483647 w 1550"/>
              <a:gd name="T43" fmla="*/ 2147483647 h 1460"/>
              <a:gd name="T44" fmla="*/ 2147483647 w 1550"/>
              <a:gd name="T45" fmla="*/ 2147483647 h 1460"/>
              <a:gd name="T46" fmla="*/ 2147483647 w 1550"/>
              <a:gd name="T47" fmla="*/ 2147483647 h 1460"/>
              <a:gd name="T48" fmla="*/ 2147483647 w 1550"/>
              <a:gd name="T49" fmla="*/ 2147483647 h 1460"/>
              <a:gd name="T50" fmla="*/ 2147483647 w 1550"/>
              <a:gd name="T51" fmla="*/ 2147483647 h 1460"/>
              <a:gd name="T52" fmla="*/ 2147483647 w 1550"/>
              <a:gd name="T53" fmla="*/ 2147483647 h 1460"/>
              <a:gd name="T54" fmla="*/ 2147483647 w 1550"/>
              <a:gd name="T55" fmla="*/ 2147483647 h 1460"/>
              <a:gd name="T56" fmla="*/ 2147483647 w 1550"/>
              <a:gd name="T57" fmla="*/ 2147483647 h 1460"/>
              <a:gd name="T58" fmla="*/ 2147483647 w 1550"/>
              <a:gd name="T59" fmla="*/ 2147483647 h 1460"/>
              <a:gd name="T60" fmla="*/ 2147483647 w 1550"/>
              <a:gd name="T61" fmla="*/ 2147483647 h 1460"/>
              <a:gd name="T62" fmla="*/ 2147483647 w 1550"/>
              <a:gd name="T63" fmla="*/ 2147483647 h 1460"/>
              <a:gd name="T64" fmla="*/ 2147483647 w 1550"/>
              <a:gd name="T65" fmla="*/ 2147483647 h 1460"/>
              <a:gd name="T66" fmla="*/ 2147483647 w 1550"/>
              <a:gd name="T67" fmla="*/ 2147483647 h 1460"/>
              <a:gd name="T68" fmla="*/ 2147483647 w 1550"/>
              <a:gd name="T69" fmla="*/ 2147483647 h 1460"/>
              <a:gd name="T70" fmla="*/ 2147483647 w 1550"/>
              <a:gd name="T71" fmla="*/ 2147483647 h 1460"/>
              <a:gd name="T72" fmla="*/ 2147483647 w 1550"/>
              <a:gd name="T73" fmla="*/ 2147483647 h 1460"/>
              <a:gd name="T74" fmla="*/ 2147483647 w 1550"/>
              <a:gd name="T75" fmla="*/ 2147483647 h 1460"/>
              <a:gd name="T76" fmla="*/ 2147483647 w 1550"/>
              <a:gd name="T77" fmla="*/ 2147483647 h 1460"/>
              <a:gd name="T78" fmla="*/ 2147483647 w 1550"/>
              <a:gd name="T79" fmla="*/ 2147483647 h 1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50"/>
              <a:gd name="T121" fmla="*/ 0 h 1460"/>
              <a:gd name="T122" fmla="*/ 1550 w 1550"/>
              <a:gd name="T123" fmla="*/ 1460 h 1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latinLnBrk="0" hangingPunct="0">
              <a:defRPr/>
            </a:pPr>
            <a:endParaRPr kumimoji="0" lang="ko-KR" altLang="en-US" sz="1000" spc="-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Freeform 4"/>
          <p:cNvSpPr>
            <a:spLocks/>
          </p:cNvSpPr>
          <p:nvPr/>
        </p:nvSpPr>
        <p:spPr bwMode="auto">
          <a:xfrm rot="10800000">
            <a:off x="2234698" y="2634486"/>
            <a:ext cx="5436604" cy="30407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Freeform 10"/>
          <p:cNvSpPr>
            <a:spLocks/>
          </p:cNvSpPr>
          <p:nvPr/>
        </p:nvSpPr>
        <p:spPr bwMode="gray">
          <a:xfrm>
            <a:off x="380492" y="5014173"/>
            <a:ext cx="473266" cy="430952"/>
          </a:xfrm>
          <a:custGeom>
            <a:avLst/>
            <a:gdLst>
              <a:gd name="T0" fmla="*/ 2147483647 w 1550"/>
              <a:gd name="T1" fmla="*/ 2147483647 h 1460"/>
              <a:gd name="T2" fmla="*/ 2147483647 w 1550"/>
              <a:gd name="T3" fmla="*/ 2147483647 h 1460"/>
              <a:gd name="T4" fmla="*/ 2147483647 w 1550"/>
              <a:gd name="T5" fmla="*/ 2147483647 h 1460"/>
              <a:gd name="T6" fmla="*/ 2147483647 w 1550"/>
              <a:gd name="T7" fmla="*/ 2147483647 h 1460"/>
              <a:gd name="T8" fmla="*/ 2147483647 w 1550"/>
              <a:gd name="T9" fmla="*/ 2147483647 h 1460"/>
              <a:gd name="T10" fmla="*/ 2147483647 w 1550"/>
              <a:gd name="T11" fmla="*/ 2147483647 h 1460"/>
              <a:gd name="T12" fmla="*/ 2147483647 w 1550"/>
              <a:gd name="T13" fmla="*/ 2147483647 h 1460"/>
              <a:gd name="T14" fmla="*/ 2147483647 w 1550"/>
              <a:gd name="T15" fmla="*/ 2147483647 h 1460"/>
              <a:gd name="T16" fmla="*/ 2147483647 w 1550"/>
              <a:gd name="T17" fmla="*/ 2147483647 h 1460"/>
              <a:gd name="T18" fmla="*/ 2147483647 w 1550"/>
              <a:gd name="T19" fmla="*/ 2147483647 h 1460"/>
              <a:gd name="T20" fmla="*/ 2147483647 w 1550"/>
              <a:gd name="T21" fmla="*/ 2147483647 h 1460"/>
              <a:gd name="T22" fmla="*/ 2147483647 w 1550"/>
              <a:gd name="T23" fmla="*/ 2147483647 h 1460"/>
              <a:gd name="T24" fmla="*/ 2147483647 w 1550"/>
              <a:gd name="T25" fmla="*/ 2147483647 h 1460"/>
              <a:gd name="T26" fmla="*/ 2147483647 w 1550"/>
              <a:gd name="T27" fmla="*/ 2147483647 h 1460"/>
              <a:gd name="T28" fmla="*/ 2147483647 w 1550"/>
              <a:gd name="T29" fmla="*/ 2147483647 h 1460"/>
              <a:gd name="T30" fmla="*/ 2147483647 w 1550"/>
              <a:gd name="T31" fmla="*/ 2147483647 h 1460"/>
              <a:gd name="T32" fmla="*/ 2147483647 w 1550"/>
              <a:gd name="T33" fmla="*/ 2147483647 h 1460"/>
              <a:gd name="T34" fmla="*/ 2147483647 w 1550"/>
              <a:gd name="T35" fmla="*/ 2147483647 h 1460"/>
              <a:gd name="T36" fmla="*/ 2147483647 w 1550"/>
              <a:gd name="T37" fmla="*/ 2147483647 h 1460"/>
              <a:gd name="T38" fmla="*/ 2147483647 w 1550"/>
              <a:gd name="T39" fmla="*/ 2147483647 h 1460"/>
              <a:gd name="T40" fmla="*/ 2147483647 w 1550"/>
              <a:gd name="T41" fmla="*/ 2147483647 h 1460"/>
              <a:gd name="T42" fmla="*/ 2147483647 w 1550"/>
              <a:gd name="T43" fmla="*/ 2147483647 h 1460"/>
              <a:gd name="T44" fmla="*/ 2147483647 w 1550"/>
              <a:gd name="T45" fmla="*/ 2147483647 h 1460"/>
              <a:gd name="T46" fmla="*/ 2147483647 w 1550"/>
              <a:gd name="T47" fmla="*/ 2147483647 h 1460"/>
              <a:gd name="T48" fmla="*/ 2147483647 w 1550"/>
              <a:gd name="T49" fmla="*/ 2147483647 h 1460"/>
              <a:gd name="T50" fmla="*/ 2147483647 w 1550"/>
              <a:gd name="T51" fmla="*/ 2147483647 h 1460"/>
              <a:gd name="T52" fmla="*/ 2147483647 w 1550"/>
              <a:gd name="T53" fmla="*/ 2147483647 h 1460"/>
              <a:gd name="T54" fmla="*/ 2147483647 w 1550"/>
              <a:gd name="T55" fmla="*/ 2147483647 h 1460"/>
              <a:gd name="T56" fmla="*/ 2147483647 w 1550"/>
              <a:gd name="T57" fmla="*/ 2147483647 h 1460"/>
              <a:gd name="T58" fmla="*/ 2147483647 w 1550"/>
              <a:gd name="T59" fmla="*/ 2147483647 h 1460"/>
              <a:gd name="T60" fmla="*/ 2147483647 w 1550"/>
              <a:gd name="T61" fmla="*/ 2147483647 h 1460"/>
              <a:gd name="T62" fmla="*/ 2147483647 w 1550"/>
              <a:gd name="T63" fmla="*/ 2147483647 h 1460"/>
              <a:gd name="T64" fmla="*/ 2147483647 w 1550"/>
              <a:gd name="T65" fmla="*/ 2147483647 h 1460"/>
              <a:gd name="T66" fmla="*/ 2147483647 w 1550"/>
              <a:gd name="T67" fmla="*/ 2147483647 h 1460"/>
              <a:gd name="T68" fmla="*/ 2147483647 w 1550"/>
              <a:gd name="T69" fmla="*/ 2147483647 h 1460"/>
              <a:gd name="T70" fmla="*/ 2147483647 w 1550"/>
              <a:gd name="T71" fmla="*/ 2147483647 h 1460"/>
              <a:gd name="T72" fmla="*/ 2147483647 w 1550"/>
              <a:gd name="T73" fmla="*/ 2147483647 h 1460"/>
              <a:gd name="T74" fmla="*/ 2147483647 w 1550"/>
              <a:gd name="T75" fmla="*/ 2147483647 h 1460"/>
              <a:gd name="T76" fmla="*/ 2147483647 w 1550"/>
              <a:gd name="T77" fmla="*/ 2147483647 h 1460"/>
              <a:gd name="T78" fmla="*/ 2147483647 w 1550"/>
              <a:gd name="T79" fmla="*/ 2147483647 h 1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50"/>
              <a:gd name="T121" fmla="*/ 0 h 1460"/>
              <a:gd name="T122" fmla="*/ 1550 w 1550"/>
              <a:gd name="T123" fmla="*/ 1460 h 1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latinLnBrk="0" hangingPunct="0">
              <a:defRPr/>
            </a:pPr>
            <a:endParaRPr kumimoji="0" lang="ko-KR" altLang="en-US" sz="1000" spc="-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5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27" name="직선 연결선 26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143535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2446867"/>
              </p:ext>
            </p:extLst>
          </p:nvPr>
        </p:nvGraphicFramePr>
        <p:xfrm>
          <a:off x="704850" y="4149080"/>
          <a:ext cx="3726644" cy="1728278"/>
        </p:xfrm>
        <a:graphic>
          <a:graphicData uri="http://schemas.openxmlformats.org/drawingml/2006/table">
            <a:tbl>
              <a:tblPr/>
              <a:tblGrid>
                <a:gridCol w="925616"/>
                <a:gridCol w="2801028"/>
              </a:tblGrid>
              <a:tr h="2523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ko-KR" altLang="en-US" sz="1100" b="1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분야</a:t>
                      </a:r>
                      <a:endParaRPr lang="en-US" altLang="ko-KR" sz="1100" b="1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내용</a:t>
                      </a:r>
                      <a:endParaRPr kumimoji="1" lang="en-US" altLang="ko-KR" sz="105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51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공간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사무실과 독립된 공간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(10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평 내외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1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테이블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회의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다과가 가능한 테이블 다수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1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의자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의자 및 </a:t>
                      </a:r>
                      <a:r>
                        <a:rPr kumimoji="1" lang="ko-KR" altLang="en-US" sz="10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쇼파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 배치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1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홍보자료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게시판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TV/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모니터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팜플렛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kumimoji="1" lang="ko-KR" altLang="en-US" sz="10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사례집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1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음료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정수기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(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물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), 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커피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차 등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8" name="그룹 27"/>
          <p:cNvGrpSpPr/>
          <p:nvPr/>
        </p:nvGrpSpPr>
        <p:grpSpPr>
          <a:xfrm>
            <a:off x="2288704" y="2131814"/>
            <a:ext cx="5400600" cy="1873250"/>
            <a:chOff x="2072680" y="1879171"/>
            <a:chExt cx="5904656" cy="2018142"/>
          </a:xfrm>
        </p:grpSpPr>
        <p:sp>
          <p:nvSpPr>
            <p:cNvPr id="16" name="AutoShape 20"/>
            <p:cNvSpPr>
              <a:spLocks noChangeArrowheads="1"/>
            </p:cNvSpPr>
            <p:nvPr/>
          </p:nvSpPr>
          <p:spPr bwMode="gray">
            <a:xfrm>
              <a:off x="2072680" y="1879171"/>
              <a:ext cx="2113462" cy="201814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2400" spc="-100" dirty="0" smtClean="0">
                  <a:latin typeface="맑은 고딕" pitchFamily="50" charset="-127"/>
                  <a:ea typeface="맑은 고딕" pitchFamily="50" charset="-127"/>
                </a:rPr>
                <a:t>최소구비</a:t>
              </a:r>
              <a:r>
                <a:rPr lang="en-US" altLang="ko-KR" sz="2400" spc="-1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2400" spc="-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2400" spc="-100" dirty="0" smtClean="0">
                  <a:latin typeface="맑은 고딕" pitchFamily="50" charset="-127"/>
                  <a:ea typeface="맑은 고딕" pitchFamily="50" charset="-127"/>
                </a:rPr>
                <a:t>조건</a:t>
              </a:r>
              <a:endParaRPr lang="en-US" altLang="ko-KR" sz="2400" spc="-1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gray">
            <a:xfrm>
              <a:off x="5863874" y="1879171"/>
              <a:ext cx="2113462" cy="201814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2400" spc="-100" dirty="0">
                  <a:latin typeface="맑은 고딕" pitchFamily="50" charset="-127"/>
                  <a:ea typeface="맑은 고딕" pitchFamily="50" charset="-127"/>
                </a:rPr>
                <a:t>차별화</a:t>
              </a:r>
              <a:r>
                <a:rPr lang="en-US" altLang="ko-KR" sz="2400" spc="-100" dirty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2400" spc="-1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2400" spc="-100" dirty="0" smtClean="0">
                  <a:latin typeface="맑은 고딕" pitchFamily="50" charset="-127"/>
                  <a:ea typeface="맑은 고딕" pitchFamily="50" charset="-127"/>
                </a:rPr>
                <a:t>Point*</a:t>
              </a:r>
              <a:endParaRPr lang="en-US" altLang="ko-KR" sz="2400" spc="-1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직사각형 30"/>
            <p:cNvSpPr>
              <a:spLocks noChangeArrowheads="1"/>
            </p:cNvSpPr>
            <p:nvPr/>
          </p:nvSpPr>
          <p:spPr bwMode="auto">
            <a:xfrm>
              <a:off x="4052900" y="2398323"/>
              <a:ext cx="1818665" cy="955963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48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</a:t>
              </a:r>
              <a:endParaRPr lang="ko-KR" altLang="en-US" sz="48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2823846"/>
              </p:ext>
            </p:extLst>
          </p:nvPr>
        </p:nvGraphicFramePr>
        <p:xfrm>
          <a:off x="5492750" y="4149725"/>
          <a:ext cx="3708400" cy="1727631"/>
        </p:xfrm>
        <a:graphic>
          <a:graphicData uri="http://schemas.openxmlformats.org/drawingml/2006/table">
            <a:tbl>
              <a:tblPr/>
              <a:tblGrid>
                <a:gridCol w="1039837"/>
                <a:gridCol w="2668563"/>
              </a:tblGrid>
              <a:tr h="2275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ko-KR" altLang="en-US" sz="1100" b="1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분야</a:t>
                      </a:r>
                      <a:endParaRPr lang="en-US" altLang="ko-KR" sz="1100" b="1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내용</a:t>
                      </a:r>
                      <a:endParaRPr kumimoji="1" lang="en-US" altLang="ko-KR" sz="105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27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유아놀이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유아놀이시설 구비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7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문화교실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미술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공예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음악 등 장비 및 시설 구비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7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카페테리아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커피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기타음료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빵 등 </a:t>
                      </a:r>
                      <a:r>
                        <a:rPr kumimoji="1" lang="ko-KR" altLang="en-US" sz="10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식음료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 판매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/>
                      </a:r>
                      <a:b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</a:b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(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스포츠클럽 직접 운영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7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전통</a:t>
                      </a:r>
                      <a:r>
                        <a:rPr lang="en-US" altLang="ko-KR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보드게임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바둑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장기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체스 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기타 다양한 보드게임 비치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7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미니도서관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도서비치 및 대여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AutoShape 55"/>
          <p:cNvSpPr>
            <a:spLocks noChangeArrowheads="1"/>
          </p:cNvSpPr>
          <p:nvPr/>
        </p:nvSpPr>
        <p:spPr bwMode="auto">
          <a:xfrm>
            <a:off x="507882" y="1252134"/>
            <a:ext cx="912563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algn="ctr"/>
            <a:r>
              <a:rPr lang="en-US" altLang="ko-KR" sz="1600" spc="-1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Main </a:t>
            </a:r>
            <a:r>
              <a:rPr lang="ko-KR" altLang="en-US" sz="1600" spc="-1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클럽하우스는 다음과 같은 기본조건을 충족시키며 클럽이 보유하고 있는 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인프라에 </a:t>
            </a:r>
            <a:r>
              <a:rPr lang="ko-KR" altLang="en-US" sz="1600" spc="-1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따라 차별적인 운영을 모색해야 함</a:t>
            </a:r>
            <a:endParaRPr lang="en-US" altLang="ko-KR" sz="1600" spc="-1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2751" y="5974247"/>
            <a:ext cx="3708399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05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여기서 소개한 차별화 내용은 예시로</a:t>
            </a:r>
            <a:r>
              <a:rPr lang="en-US" altLang="ko-KR" sz="105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 여건과 </a:t>
            </a:r>
            <a:r>
              <a:rPr lang="ko-KR" altLang="en-US" sz="1050" spc="-5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활용가능한</a:t>
            </a:r>
            <a:r>
              <a:rPr lang="ko-KR" altLang="en-US" sz="105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자원을 고려하여 다양하고 창의적으로 진행 가능 </a:t>
            </a:r>
            <a:endParaRPr lang="en-US" altLang="ko-KR" sz="105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5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29458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98486" y="1171384"/>
            <a:ext cx="733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회원의 접근편의성을 고려한 소규모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형태의 클럽하우스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br>
              <a:rPr lang="en-US" altLang="ko-KR" sz="1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6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300" spc="-5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소규모 </a:t>
            </a:r>
            <a:r>
              <a:rPr lang="ko-KR" altLang="en-US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형태의 클럽하우스로 회원이 자신이 운동한 공간과 가까운 곳에서 손쉽게 다른 </a:t>
            </a:r>
            <a:r>
              <a:rPr lang="en-US" altLang="ko-KR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회원과 교류하는데 목적을 두고 구성 </a:t>
            </a:r>
            <a:endParaRPr lang="en-US" altLang="ko-KR" sz="1300" spc="-5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Main </a:t>
            </a:r>
            <a:r>
              <a:rPr lang="ko-KR" altLang="en-US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클럽하우스와 같이 독립된 넓은 공간이 아니더라도 소규모 형태 또는 간이시설</a:t>
            </a:r>
            <a:r>
              <a:rPr lang="en-US" altLang="ko-KR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파티션을 통한 공간 구분 정도</a:t>
            </a:r>
            <a:r>
              <a:rPr lang="en-US" altLang="ko-KR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형태로 구성할 수 있는 만큼</a:t>
            </a:r>
            <a:r>
              <a:rPr lang="en-US" altLang="ko-KR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spc="-5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종목 운영 시설 별로 가지는 것을 권장 </a:t>
            </a:r>
            <a:endParaRPr lang="en-US" altLang="ko-KR" sz="1300" spc="-5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55866" y="3151177"/>
            <a:ext cx="655421" cy="1419635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50000"/>
            </a:sysClr>
          </a:solidFill>
          <a:ln w="9525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인프라</a:t>
            </a:r>
            <a: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측면</a:t>
            </a:r>
            <a:endParaRPr kumimoji="0" lang="en-US" altLang="ko-KR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1719" y="3150404"/>
            <a:ext cx="7215693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Mini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클럽하우스는 종목 시설 별로 소규모 공간이 확보 가능한 경우 설치하는 것을 권장함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최우선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외부와 구분된 독립된 공간일 필요는 없으며 파티션 또는 의자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5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쇼파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등으로 클럽하우스 공간을 확보하는 것이 가능함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Mini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클럽하우스는 사무실 등 기존 공간 內 설치하는 것 또한 가능</a:t>
            </a:r>
            <a:r>
              <a:rPr lang="ko-KR" altLang="en-US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대신 클럽하우스임을 인지할 수 있는 표식 必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en-US" altLang="ko-KR" b="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1720" y="3886117"/>
            <a:ext cx="6891843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간단한 다과를 나눌 수 있는 정도의 원형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사각테이블 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의자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5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쇼파</a:t>
            </a: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최소한 간단한 다과를 나눌 수 있는 정수기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전기포트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커피 등 구비 권장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5653" y="5519368"/>
            <a:ext cx="6891843" cy="4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대한체육회에서 제공하는 스포츠클럽 </a:t>
            </a:r>
            <a:r>
              <a:rPr lang="ko-KR" altLang="en-US" spc="-5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우수사례집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홍보팜플렛 등 배치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모니터 또는 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TV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등을 배치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관련 영상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대한체육회 제공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해당 스포츠클럽 홍보영상 상영</a:t>
            </a: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977" y="4706074"/>
            <a:ext cx="6891843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클럽소식 게시판 배치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클럽프로그램 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인근 종목시설 프로그램 상세 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대회소개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커뮤니티행사 소개 등 </a:t>
            </a:r>
            <a:endParaRPr lang="en-US" altLang="ko-KR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자원봉사모집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총회 및 주요 회의 결과 등 게시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208684" y="5513464"/>
            <a:ext cx="1313691" cy="48412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소개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권장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21966" y="4701094"/>
            <a:ext cx="1313691" cy="6820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소식 및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행사소개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230935" y="3143970"/>
            <a:ext cx="1313691" cy="6803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시설 별로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소규모 공간에 설치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1230935" y="3897314"/>
            <a:ext cx="1313691" cy="6734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교류활성화를 위한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기초 장비 구비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61152" y="4699743"/>
            <a:ext cx="655421" cy="1297841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50000"/>
            </a:sysClr>
          </a:solidFill>
          <a:ln w="9525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kumimoji="0" lang="ko-KR" altLang="en-US" sz="1200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측면</a:t>
            </a:r>
            <a:endParaRPr kumimoji="0" lang="en-US" altLang="ko-KR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Freeform 10"/>
          <p:cNvSpPr>
            <a:spLocks/>
          </p:cNvSpPr>
          <p:nvPr/>
        </p:nvSpPr>
        <p:spPr bwMode="gray">
          <a:xfrm>
            <a:off x="380492" y="2863539"/>
            <a:ext cx="473266" cy="430952"/>
          </a:xfrm>
          <a:custGeom>
            <a:avLst/>
            <a:gdLst>
              <a:gd name="T0" fmla="*/ 2147483647 w 1550"/>
              <a:gd name="T1" fmla="*/ 2147483647 h 1460"/>
              <a:gd name="T2" fmla="*/ 2147483647 w 1550"/>
              <a:gd name="T3" fmla="*/ 2147483647 h 1460"/>
              <a:gd name="T4" fmla="*/ 2147483647 w 1550"/>
              <a:gd name="T5" fmla="*/ 2147483647 h 1460"/>
              <a:gd name="T6" fmla="*/ 2147483647 w 1550"/>
              <a:gd name="T7" fmla="*/ 2147483647 h 1460"/>
              <a:gd name="T8" fmla="*/ 2147483647 w 1550"/>
              <a:gd name="T9" fmla="*/ 2147483647 h 1460"/>
              <a:gd name="T10" fmla="*/ 2147483647 w 1550"/>
              <a:gd name="T11" fmla="*/ 2147483647 h 1460"/>
              <a:gd name="T12" fmla="*/ 2147483647 w 1550"/>
              <a:gd name="T13" fmla="*/ 2147483647 h 1460"/>
              <a:gd name="T14" fmla="*/ 2147483647 w 1550"/>
              <a:gd name="T15" fmla="*/ 2147483647 h 1460"/>
              <a:gd name="T16" fmla="*/ 2147483647 w 1550"/>
              <a:gd name="T17" fmla="*/ 2147483647 h 1460"/>
              <a:gd name="T18" fmla="*/ 2147483647 w 1550"/>
              <a:gd name="T19" fmla="*/ 2147483647 h 1460"/>
              <a:gd name="T20" fmla="*/ 2147483647 w 1550"/>
              <a:gd name="T21" fmla="*/ 2147483647 h 1460"/>
              <a:gd name="T22" fmla="*/ 2147483647 w 1550"/>
              <a:gd name="T23" fmla="*/ 2147483647 h 1460"/>
              <a:gd name="T24" fmla="*/ 2147483647 w 1550"/>
              <a:gd name="T25" fmla="*/ 2147483647 h 1460"/>
              <a:gd name="T26" fmla="*/ 2147483647 w 1550"/>
              <a:gd name="T27" fmla="*/ 2147483647 h 1460"/>
              <a:gd name="T28" fmla="*/ 2147483647 w 1550"/>
              <a:gd name="T29" fmla="*/ 2147483647 h 1460"/>
              <a:gd name="T30" fmla="*/ 2147483647 w 1550"/>
              <a:gd name="T31" fmla="*/ 2147483647 h 1460"/>
              <a:gd name="T32" fmla="*/ 2147483647 w 1550"/>
              <a:gd name="T33" fmla="*/ 2147483647 h 1460"/>
              <a:gd name="T34" fmla="*/ 2147483647 w 1550"/>
              <a:gd name="T35" fmla="*/ 2147483647 h 1460"/>
              <a:gd name="T36" fmla="*/ 2147483647 w 1550"/>
              <a:gd name="T37" fmla="*/ 2147483647 h 1460"/>
              <a:gd name="T38" fmla="*/ 2147483647 w 1550"/>
              <a:gd name="T39" fmla="*/ 2147483647 h 1460"/>
              <a:gd name="T40" fmla="*/ 2147483647 w 1550"/>
              <a:gd name="T41" fmla="*/ 2147483647 h 1460"/>
              <a:gd name="T42" fmla="*/ 2147483647 w 1550"/>
              <a:gd name="T43" fmla="*/ 2147483647 h 1460"/>
              <a:gd name="T44" fmla="*/ 2147483647 w 1550"/>
              <a:gd name="T45" fmla="*/ 2147483647 h 1460"/>
              <a:gd name="T46" fmla="*/ 2147483647 w 1550"/>
              <a:gd name="T47" fmla="*/ 2147483647 h 1460"/>
              <a:gd name="T48" fmla="*/ 2147483647 w 1550"/>
              <a:gd name="T49" fmla="*/ 2147483647 h 1460"/>
              <a:gd name="T50" fmla="*/ 2147483647 w 1550"/>
              <a:gd name="T51" fmla="*/ 2147483647 h 1460"/>
              <a:gd name="T52" fmla="*/ 2147483647 w 1550"/>
              <a:gd name="T53" fmla="*/ 2147483647 h 1460"/>
              <a:gd name="T54" fmla="*/ 2147483647 w 1550"/>
              <a:gd name="T55" fmla="*/ 2147483647 h 1460"/>
              <a:gd name="T56" fmla="*/ 2147483647 w 1550"/>
              <a:gd name="T57" fmla="*/ 2147483647 h 1460"/>
              <a:gd name="T58" fmla="*/ 2147483647 w 1550"/>
              <a:gd name="T59" fmla="*/ 2147483647 h 1460"/>
              <a:gd name="T60" fmla="*/ 2147483647 w 1550"/>
              <a:gd name="T61" fmla="*/ 2147483647 h 1460"/>
              <a:gd name="T62" fmla="*/ 2147483647 w 1550"/>
              <a:gd name="T63" fmla="*/ 2147483647 h 1460"/>
              <a:gd name="T64" fmla="*/ 2147483647 w 1550"/>
              <a:gd name="T65" fmla="*/ 2147483647 h 1460"/>
              <a:gd name="T66" fmla="*/ 2147483647 w 1550"/>
              <a:gd name="T67" fmla="*/ 2147483647 h 1460"/>
              <a:gd name="T68" fmla="*/ 2147483647 w 1550"/>
              <a:gd name="T69" fmla="*/ 2147483647 h 1460"/>
              <a:gd name="T70" fmla="*/ 2147483647 w 1550"/>
              <a:gd name="T71" fmla="*/ 2147483647 h 1460"/>
              <a:gd name="T72" fmla="*/ 2147483647 w 1550"/>
              <a:gd name="T73" fmla="*/ 2147483647 h 1460"/>
              <a:gd name="T74" fmla="*/ 2147483647 w 1550"/>
              <a:gd name="T75" fmla="*/ 2147483647 h 1460"/>
              <a:gd name="T76" fmla="*/ 2147483647 w 1550"/>
              <a:gd name="T77" fmla="*/ 2147483647 h 1460"/>
              <a:gd name="T78" fmla="*/ 2147483647 w 1550"/>
              <a:gd name="T79" fmla="*/ 2147483647 h 1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50"/>
              <a:gd name="T121" fmla="*/ 0 h 1460"/>
              <a:gd name="T122" fmla="*/ 1550 w 1550"/>
              <a:gd name="T123" fmla="*/ 1460 h 1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latinLnBrk="0" hangingPunct="0">
              <a:defRPr/>
            </a:pPr>
            <a:endParaRPr kumimoji="0" lang="ko-KR" altLang="en-US" sz="1000" spc="-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Freeform 4"/>
          <p:cNvSpPr>
            <a:spLocks/>
          </p:cNvSpPr>
          <p:nvPr/>
        </p:nvSpPr>
        <p:spPr bwMode="auto">
          <a:xfrm rot="10800000">
            <a:off x="2234698" y="2634486"/>
            <a:ext cx="5436604" cy="30407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gray">
          <a:xfrm>
            <a:off x="740532" y="1160748"/>
            <a:ext cx="1373671" cy="1375377"/>
          </a:xfrm>
          <a:prstGeom prst="ellipse">
            <a:avLst/>
          </a:prstGeom>
          <a:solidFill>
            <a:schemeClr val="accent3"/>
          </a:solidFill>
          <a:ln w="6350" algn="ctr">
            <a:noFill/>
            <a:prstDash val="sysDash"/>
            <a:round/>
            <a:headEnd/>
            <a:tailEnd/>
          </a:ln>
        </p:spPr>
        <p:txBody>
          <a:bodyPr lIns="0" tIns="46800" rIns="0" bIns="4680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ko-KR" sz="16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Mini</a:t>
            </a:r>
            <a:br>
              <a:rPr lang="en-US" altLang="ko-KR" sz="16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</a:br>
            <a:r>
              <a:rPr lang="ko-KR" altLang="en-US" sz="16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클럽하우스</a:t>
            </a:r>
            <a:endParaRPr lang="ko-KR" altLang="en-US" sz="16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26" name="Freeform 10"/>
          <p:cNvSpPr>
            <a:spLocks/>
          </p:cNvSpPr>
          <p:nvPr/>
        </p:nvSpPr>
        <p:spPr bwMode="gray">
          <a:xfrm>
            <a:off x="390496" y="4478725"/>
            <a:ext cx="473266" cy="430952"/>
          </a:xfrm>
          <a:custGeom>
            <a:avLst/>
            <a:gdLst>
              <a:gd name="T0" fmla="*/ 2147483647 w 1550"/>
              <a:gd name="T1" fmla="*/ 2147483647 h 1460"/>
              <a:gd name="T2" fmla="*/ 2147483647 w 1550"/>
              <a:gd name="T3" fmla="*/ 2147483647 h 1460"/>
              <a:gd name="T4" fmla="*/ 2147483647 w 1550"/>
              <a:gd name="T5" fmla="*/ 2147483647 h 1460"/>
              <a:gd name="T6" fmla="*/ 2147483647 w 1550"/>
              <a:gd name="T7" fmla="*/ 2147483647 h 1460"/>
              <a:gd name="T8" fmla="*/ 2147483647 w 1550"/>
              <a:gd name="T9" fmla="*/ 2147483647 h 1460"/>
              <a:gd name="T10" fmla="*/ 2147483647 w 1550"/>
              <a:gd name="T11" fmla="*/ 2147483647 h 1460"/>
              <a:gd name="T12" fmla="*/ 2147483647 w 1550"/>
              <a:gd name="T13" fmla="*/ 2147483647 h 1460"/>
              <a:gd name="T14" fmla="*/ 2147483647 w 1550"/>
              <a:gd name="T15" fmla="*/ 2147483647 h 1460"/>
              <a:gd name="T16" fmla="*/ 2147483647 w 1550"/>
              <a:gd name="T17" fmla="*/ 2147483647 h 1460"/>
              <a:gd name="T18" fmla="*/ 2147483647 w 1550"/>
              <a:gd name="T19" fmla="*/ 2147483647 h 1460"/>
              <a:gd name="T20" fmla="*/ 2147483647 w 1550"/>
              <a:gd name="T21" fmla="*/ 2147483647 h 1460"/>
              <a:gd name="T22" fmla="*/ 2147483647 w 1550"/>
              <a:gd name="T23" fmla="*/ 2147483647 h 1460"/>
              <a:gd name="T24" fmla="*/ 2147483647 w 1550"/>
              <a:gd name="T25" fmla="*/ 2147483647 h 1460"/>
              <a:gd name="T26" fmla="*/ 2147483647 w 1550"/>
              <a:gd name="T27" fmla="*/ 2147483647 h 1460"/>
              <a:gd name="T28" fmla="*/ 2147483647 w 1550"/>
              <a:gd name="T29" fmla="*/ 2147483647 h 1460"/>
              <a:gd name="T30" fmla="*/ 2147483647 w 1550"/>
              <a:gd name="T31" fmla="*/ 2147483647 h 1460"/>
              <a:gd name="T32" fmla="*/ 2147483647 w 1550"/>
              <a:gd name="T33" fmla="*/ 2147483647 h 1460"/>
              <a:gd name="T34" fmla="*/ 2147483647 w 1550"/>
              <a:gd name="T35" fmla="*/ 2147483647 h 1460"/>
              <a:gd name="T36" fmla="*/ 2147483647 w 1550"/>
              <a:gd name="T37" fmla="*/ 2147483647 h 1460"/>
              <a:gd name="T38" fmla="*/ 2147483647 w 1550"/>
              <a:gd name="T39" fmla="*/ 2147483647 h 1460"/>
              <a:gd name="T40" fmla="*/ 2147483647 w 1550"/>
              <a:gd name="T41" fmla="*/ 2147483647 h 1460"/>
              <a:gd name="T42" fmla="*/ 2147483647 w 1550"/>
              <a:gd name="T43" fmla="*/ 2147483647 h 1460"/>
              <a:gd name="T44" fmla="*/ 2147483647 w 1550"/>
              <a:gd name="T45" fmla="*/ 2147483647 h 1460"/>
              <a:gd name="T46" fmla="*/ 2147483647 w 1550"/>
              <a:gd name="T47" fmla="*/ 2147483647 h 1460"/>
              <a:gd name="T48" fmla="*/ 2147483647 w 1550"/>
              <a:gd name="T49" fmla="*/ 2147483647 h 1460"/>
              <a:gd name="T50" fmla="*/ 2147483647 w 1550"/>
              <a:gd name="T51" fmla="*/ 2147483647 h 1460"/>
              <a:gd name="T52" fmla="*/ 2147483647 w 1550"/>
              <a:gd name="T53" fmla="*/ 2147483647 h 1460"/>
              <a:gd name="T54" fmla="*/ 2147483647 w 1550"/>
              <a:gd name="T55" fmla="*/ 2147483647 h 1460"/>
              <a:gd name="T56" fmla="*/ 2147483647 w 1550"/>
              <a:gd name="T57" fmla="*/ 2147483647 h 1460"/>
              <a:gd name="T58" fmla="*/ 2147483647 w 1550"/>
              <a:gd name="T59" fmla="*/ 2147483647 h 1460"/>
              <a:gd name="T60" fmla="*/ 2147483647 w 1550"/>
              <a:gd name="T61" fmla="*/ 2147483647 h 1460"/>
              <a:gd name="T62" fmla="*/ 2147483647 w 1550"/>
              <a:gd name="T63" fmla="*/ 2147483647 h 1460"/>
              <a:gd name="T64" fmla="*/ 2147483647 w 1550"/>
              <a:gd name="T65" fmla="*/ 2147483647 h 1460"/>
              <a:gd name="T66" fmla="*/ 2147483647 w 1550"/>
              <a:gd name="T67" fmla="*/ 2147483647 h 1460"/>
              <a:gd name="T68" fmla="*/ 2147483647 w 1550"/>
              <a:gd name="T69" fmla="*/ 2147483647 h 1460"/>
              <a:gd name="T70" fmla="*/ 2147483647 w 1550"/>
              <a:gd name="T71" fmla="*/ 2147483647 h 1460"/>
              <a:gd name="T72" fmla="*/ 2147483647 w 1550"/>
              <a:gd name="T73" fmla="*/ 2147483647 h 1460"/>
              <a:gd name="T74" fmla="*/ 2147483647 w 1550"/>
              <a:gd name="T75" fmla="*/ 2147483647 h 1460"/>
              <a:gd name="T76" fmla="*/ 2147483647 w 1550"/>
              <a:gd name="T77" fmla="*/ 2147483647 h 1460"/>
              <a:gd name="T78" fmla="*/ 2147483647 w 1550"/>
              <a:gd name="T79" fmla="*/ 2147483647 h 1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50"/>
              <a:gd name="T121" fmla="*/ 0 h 1460"/>
              <a:gd name="T122" fmla="*/ 1550 w 1550"/>
              <a:gd name="T123" fmla="*/ 1460 h 1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latinLnBrk="0" hangingPunct="0">
              <a:defRPr/>
            </a:pPr>
            <a:endParaRPr kumimoji="0" lang="ko-KR" altLang="en-US" sz="1000" spc="-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831378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704851" y="2024844"/>
            <a:ext cx="8461374" cy="4212444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367" y="2171442"/>
            <a:ext cx="525994" cy="639889"/>
          </a:xfrm>
          <a:prstGeom prst="roundRect">
            <a:avLst>
              <a:gd name="adj" fmla="val 11793"/>
            </a:avLst>
          </a:prstGeom>
          <a:solidFill>
            <a:srgbClr val="000000">
              <a:alpha val="10196"/>
            </a:srgbClr>
          </a:solidFill>
          <a:ln w="6350" algn="ctr">
            <a:solidFill>
              <a:srgbClr val="FFFFFF">
                <a:lumMod val="50000"/>
              </a:srgbClr>
            </a:solidFill>
            <a:prstDash val="sysDot"/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ctr" fontAlgn="auto" latinLnBrk="0">
              <a:spcBef>
                <a:spcPts val="0"/>
              </a:spcBef>
              <a:spcAft>
                <a:spcPts val="300"/>
              </a:spcAft>
              <a:defRPr kumimoji="0" kern="0" spc="-100">
                <a:solidFill>
                  <a:sysClr val="windowText" lastClr="000000"/>
                </a:solidFill>
                <a:latin typeface="기아 Medium" panose="020B0600000101010101" pitchFamily="50" charset="-127"/>
                <a:ea typeface="기아 Medium" panose="020B0600000101010101" pitchFamily="50" charset="-127"/>
              </a:defRPr>
            </a:lvl1pPr>
          </a:lstStyle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운영유형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15" name="직사각형 59"/>
          <p:cNvSpPr>
            <a:spLocks noChangeArrowheads="1"/>
          </p:cNvSpPr>
          <p:nvPr/>
        </p:nvSpPr>
        <p:spPr bwMode="auto">
          <a:xfrm>
            <a:off x="1800925" y="2161483"/>
            <a:ext cx="2159999" cy="684000"/>
          </a:xfrm>
          <a:prstGeom prst="rect">
            <a:avLst/>
          </a:prstGeom>
          <a:solidFill>
            <a:schemeClr val="accent1"/>
          </a:solidFill>
          <a:ln w="6350" algn="ctr">
            <a:noFill/>
            <a:prstDash val="sysDash"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ko-KR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Main </a:t>
            </a:r>
            <a:r>
              <a:rPr lang="ko-KR" altLang="en-US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클럽하우스</a:t>
            </a:r>
            <a:r>
              <a:rPr lang="en-US" altLang="ko-KR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- </a:t>
            </a:r>
            <a:br>
              <a:rPr lang="en-US" altLang="ko-KR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</a:br>
            <a:r>
              <a:rPr lang="en-US" altLang="ko-KR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Mini </a:t>
            </a:r>
            <a:r>
              <a:rPr lang="ko-KR" altLang="en-US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클럽하우스 복합운영</a:t>
            </a:r>
            <a:endParaRPr lang="ko-KR" altLang="en-US" sz="13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16" name="직사각형 59"/>
          <p:cNvSpPr>
            <a:spLocks noChangeArrowheads="1"/>
          </p:cNvSpPr>
          <p:nvPr/>
        </p:nvSpPr>
        <p:spPr bwMode="auto">
          <a:xfrm>
            <a:off x="4220097" y="2161483"/>
            <a:ext cx="2159999" cy="684000"/>
          </a:xfrm>
          <a:prstGeom prst="rect">
            <a:avLst/>
          </a:prstGeom>
          <a:solidFill>
            <a:schemeClr val="accent1"/>
          </a:solidFill>
          <a:ln w="6350" algn="ctr">
            <a:noFill/>
            <a:prstDash val="sysDash"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ko-KR" sz="13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Main </a:t>
            </a:r>
            <a:r>
              <a:rPr lang="ko-KR" altLang="en-US" sz="13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클럽하우스</a:t>
            </a:r>
            <a:r>
              <a:rPr lang="en-US" altLang="ko-KR" sz="13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/>
            </a:r>
            <a:br>
              <a:rPr lang="en-US" altLang="ko-KR" sz="13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</a:br>
            <a:r>
              <a:rPr lang="ko-KR" altLang="en-US" sz="13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단일운영</a:t>
            </a:r>
          </a:p>
        </p:txBody>
      </p:sp>
      <p:sp>
        <p:nvSpPr>
          <p:cNvPr id="17" name="직사각형 59"/>
          <p:cNvSpPr>
            <a:spLocks noChangeArrowheads="1"/>
          </p:cNvSpPr>
          <p:nvPr/>
        </p:nvSpPr>
        <p:spPr bwMode="auto">
          <a:xfrm>
            <a:off x="6672599" y="2161483"/>
            <a:ext cx="2159999" cy="684000"/>
          </a:xfrm>
          <a:prstGeom prst="rect">
            <a:avLst/>
          </a:prstGeom>
          <a:solidFill>
            <a:schemeClr val="accent1"/>
          </a:solidFill>
          <a:ln w="6350" algn="ctr">
            <a:noFill/>
            <a:prstDash val="sysDash"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ko-KR" sz="13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1</a:t>
            </a:r>
            <a:r>
              <a:rPr lang="ko-KR" altLang="en-US" sz="13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개 </a:t>
            </a:r>
            <a:r>
              <a:rPr lang="ko-KR" altLang="en-US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이상 </a:t>
            </a:r>
            <a:r>
              <a:rPr lang="en-US" altLang="ko-KR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/>
            </a:r>
            <a:br>
              <a:rPr lang="en-US" altLang="ko-KR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</a:br>
            <a:r>
              <a:rPr lang="en-US" altLang="ko-KR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Mini </a:t>
            </a:r>
            <a:r>
              <a:rPr lang="ko-KR" altLang="en-US" sz="13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클럽하우스 운영</a:t>
            </a:r>
            <a:endParaRPr lang="ko-KR" altLang="en-US" sz="13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0319" y="2900273"/>
            <a:ext cx="2170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주요 </a:t>
            </a:r>
            <a:r>
              <a:rPr lang="ko-KR" altLang="en-US" spc="-15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시설별로</a:t>
            </a:r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클럽하우스를 구비</a:t>
            </a:r>
            <a: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b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회원커뮤니티 활성화 장 마련</a:t>
            </a:r>
            <a: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</p:txBody>
      </p:sp>
      <p:sp>
        <p:nvSpPr>
          <p:cNvPr id="40" name="직사각형 39"/>
          <p:cNvSpPr/>
          <p:nvPr/>
        </p:nvSpPr>
        <p:spPr bwMode="auto">
          <a:xfrm>
            <a:off x="1836970" y="2195882"/>
            <a:ext cx="396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/>
            <a:r>
              <a:rPr lang="en-US" altLang="ko-KR" kern="0" spc="-15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순위</a:t>
            </a:r>
            <a:endParaRPr lang="en-US" altLang="ko-KR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4259797" y="2205594"/>
            <a:ext cx="396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/>
            <a:r>
              <a:rPr lang="en-US" altLang="ko-KR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순위</a:t>
            </a:r>
            <a:endParaRPr lang="en-US" altLang="ko-KR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6700503" y="2193893"/>
            <a:ext cx="396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/>
            <a:r>
              <a:rPr lang="en-US" altLang="ko-KR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순위</a:t>
            </a:r>
            <a:endParaRPr lang="en-US" altLang="ko-KR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Oval 51" descr="넓은 상향 대각선"/>
          <p:cNvSpPr>
            <a:spLocks noChangeArrowheads="1"/>
          </p:cNvSpPr>
          <p:nvPr/>
        </p:nvSpPr>
        <p:spPr bwMode="auto">
          <a:xfrm rot="21038969">
            <a:off x="2248560" y="3554864"/>
            <a:ext cx="1224072" cy="1113211"/>
          </a:xfrm>
          <a:prstGeom prst="ellipse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 b="0" kern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Oval 54"/>
          <p:cNvSpPr>
            <a:spLocks noChangeArrowheads="1"/>
          </p:cNvSpPr>
          <p:nvPr/>
        </p:nvSpPr>
        <p:spPr bwMode="auto">
          <a:xfrm>
            <a:off x="2142225" y="4375038"/>
            <a:ext cx="443018" cy="4270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</a:p>
        </p:txBody>
      </p:sp>
      <p:sp>
        <p:nvSpPr>
          <p:cNvPr id="52" name="Oval 58"/>
          <p:cNvSpPr>
            <a:spLocks noChangeArrowheads="1"/>
          </p:cNvSpPr>
          <p:nvPr/>
        </p:nvSpPr>
        <p:spPr bwMode="auto">
          <a:xfrm>
            <a:off x="2142225" y="3396128"/>
            <a:ext cx="443018" cy="4270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br>
              <a:rPr kumimoji="0" lang="en-US" altLang="ko-KR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2542922" y="3836449"/>
            <a:ext cx="648000" cy="6480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Main</a:t>
            </a:r>
            <a:br>
              <a:rPr lang="en-US" altLang="ko-KR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클럽하우스</a:t>
            </a: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086394" y="4374109"/>
            <a:ext cx="443018" cy="4270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</a:p>
        </p:txBody>
      </p:sp>
      <p:sp>
        <p:nvSpPr>
          <p:cNvPr id="65" name="Oval 54"/>
          <p:cNvSpPr>
            <a:spLocks noChangeArrowheads="1"/>
          </p:cNvSpPr>
          <p:nvPr/>
        </p:nvSpPr>
        <p:spPr bwMode="auto">
          <a:xfrm>
            <a:off x="3138879" y="3396128"/>
            <a:ext cx="443018" cy="4270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7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D</a:t>
            </a:r>
            <a: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</a:p>
        </p:txBody>
      </p:sp>
      <p:sp>
        <p:nvSpPr>
          <p:cNvPr id="73" name="Oval 51" descr="넓은 상향 대각선"/>
          <p:cNvSpPr>
            <a:spLocks noChangeArrowheads="1"/>
          </p:cNvSpPr>
          <p:nvPr/>
        </p:nvSpPr>
        <p:spPr bwMode="auto">
          <a:xfrm>
            <a:off x="4717246" y="3655370"/>
            <a:ext cx="1032721" cy="94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20096" y="2881657"/>
            <a:ext cx="2159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거점시설 중심의 회원커뮤니티 형성</a:t>
            </a:r>
            <a: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b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주요 시설 </a:t>
            </a:r>
            <a: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Mini </a:t>
            </a:r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클럽하우스 구축 필요</a:t>
            </a:r>
            <a:endParaRPr lang="en-US" altLang="ko-KR" spc="-1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4916885" y="3545689"/>
            <a:ext cx="643342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/>
            <a:r>
              <a:rPr lang="ko-KR" altLang="en-US" sz="105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endParaRPr lang="en-US" altLang="ko-KR" sz="105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4911975" y="3794329"/>
            <a:ext cx="648000" cy="6480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Main</a:t>
            </a:r>
            <a:br>
              <a:rPr lang="en-US" altLang="ko-KR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kern="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클럽하우스</a:t>
            </a:r>
          </a:p>
        </p:txBody>
      </p:sp>
      <p:sp>
        <p:nvSpPr>
          <p:cNvPr id="81" name="Oval 51" descr="넓은 상향 대각선"/>
          <p:cNvSpPr>
            <a:spLocks noChangeArrowheads="1"/>
          </p:cNvSpPr>
          <p:nvPr/>
        </p:nvSpPr>
        <p:spPr bwMode="auto">
          <a:xfrm rot="21038969">
            <a:off x="7073096" y="3529168"/>
            <a:ext cx="1224072" cy="1113211"/>
          </a:xfrm>
          <a:prstGeom prst="ellipse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 b="0" kern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Oval 54"/>
          <p:cNvSpPr>
            <a:spLocks noChangeArrowheads="1"/>
          </p:cNvSpPr>
          <p:nvPr/>
        </p:nvSpPr>
        <p:spPr bwMode="auto">
          <a:xfrm>
            <a:off x="6985498" y="4336850"/>
            <a:ext cx="576000" cy="576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6990794" y="3437123"/>
            <a:ext cx="576000" cy="576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b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</a:p>
        </p:txBody>
      </p:sp>
      <p:sp>
        <p:nvSpPr>
          <p:cNvPr id="85" name="Oval 54"/>
          <p:cNvSpPr>
            <a:spLocks noChangeArrowheads="1"/>
          </p:cNvSpPr>
          <p:nvPr/>
        </p:nvSpPr>
        <p:spPr bwMode="auto">
          <a:xfrm>
            <a:off x="7885652" y="4336937"/>
            <a:ext cx="576000" cy="576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</a:p>
        </p:txBody>
      </p:sp>
      <p:sp>
        <p:nvSpPr>
          <p:cNvPr id="86" name="Oval 54"/>
          <p:cNvSpPr>
            <a:spLocks noChangeArrowheads="1"/>
          </p:cNvSpPr>
          <p:nvPr/>
        </p:nvSpPr>
        <p:spPr bwMode="auto">
          <a:xfrm>
            <a:off x="7857134" y="3435145"/>
            <a:ext cx="576000" cy="576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D</a:t>
            </a:r>
            <a:b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미니클럽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하우스</a:t>
            </a:r>
            <a:endParaRPr kumimoji="0" lang="ko-KR" altLang="en-US" sz="800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8" name="Oval 54"/>
          <p:cNvSpPr>
            <a:spLocks noChangeArrowheads="1"/>
          </p:cNvSpPr>
          <p:nvPr/>
        </p:nvSpPr>
        <p:spPr bwMode="auto">
          <a:xfrm>
            <a:off x="4323432" y="4418398"/>
            <a:ext cx="443018" cy="4270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endParaRPr kumimoji="0" lang="ko-KR" altLang="en-US" sz="800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295022" y="3414401"/>
            <a:ext cx="443018" cy="4270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endParaRPr kumimoji="0" lang="ko-KR" altLang="en-US" sz="800" kern="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0" name="Oval 54"/>
          <p:cNvSpPr>
            <a:spLocks noChangeArrowheads="1"/>
          </p:cNvSpPr>
          <p:nvPr/>
        </p:nvSpPr>
        <p:spPr bwMode="auto">
          <a:xfrm>
            <a:off x="5727297" y="4450425"/>
            <a:ext cx="443018" cy="4270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endParaRPr kumimoji="0" lang="ko-KR" altLang="en-US" sz="800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1" name="Oval 54"/>
          <p:cNvSpPr>
            <a:spLocks noChangeArrowheads="1"/>
          </p:cNvSpPr>
          <p:nvPr/>
        </p:nvSpPr>
        <p:spPr bwMode="auto">
          <a:xfrm>
            <a:off x="5729173" y="3414401"/>
            <a:ext cx="443018" cy="4270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sz="80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D</a:t>
            </a:r>
            <a:endParaRPr kumimoji="0" lang="ko-KR" altLang="en-US" sz="800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직사각형 91"/>
          <p:cNvSpPr/>
          <p:nvPr/>
        </p:nvSpPr>
        <p:spPr bwMode="auto">
          <a:xfrm>
            <a:off x="2609276" y="3783014"/>
            <a:ext cx="54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ko-KR" altLang="en-US" sz="105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endParaRPr lang="en-US" altLang="ko-KR" sz="105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4" name="직선 연결선 93"/>
          <p:cNvCxnSpPr>
            <a:stCxn id="88" idx="6"/>
            <a:endCxn id="80" idx="3"/>
          </p:cNvCxnSpPr>
          <p:nvPr/>
        </p:nvCxnSpPr>
        <p:spPr bwMode="auto">
          <a:xfrm flipV="1">
            <a:off x="4766450" y="4347432"/>
            <a:ext cx="240422" cy="28449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직선 연결선 95"/>
          <p:cNvCxnSpPr>
            <a:stCxn id="89" idx="5"/>
            <a:endCxn id="80" idx="1"/>
          </p:cNvCxnSpPr>
          <p:nvPr/>
        </p:nvCxnSpPr>
        <p:spPr bwMode="auto">
          <a:xfrm>
            <a:off x="4673162" y="3778914"/>
            <a:ext cx="333710" cy="11031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직선 연결선 99"/>
          <p:cNvCxnSpPr>
            <a:stCxn id="91" idx="3"/>
            <a:endCxn id="80" idx="7"/>
          </p:cNvCxnSpPr>
          <p:nvPr/>
        </p:nvCxnSpPr>
        <p:spPr bwMode="auto">
          <a:xfrm flipH="1">
            <a:off x="5465078" y="3778914"/>
            <a:ext cx="328973" cy="11031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직선 연결선 102"/>
          <p:cNvCxnSpPr>
            <a:stCxn id="90" idx="1"/>
            <a:endCxn id="80" idx="5"/>
          </p:cNvCxnSpPr>
          <p:nvPr/>
        </p:nvCxnSpPr>
        <p:spPr bwMode="auto">
          <a:xfrm flipH="1" flipV="1">
            <a:off x="5465078" y="4347432"/>
            <a:ext cx="327097" cy="16553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6700503" y="2915084"/>
            <a:ext cx="2159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미니클럽하우스 중심의</a:t>
            </a:r>
            <a: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임시방편 운영</a:t>
            </a:r>
            <a:r>
              <a:rPr lang="en-US" altLang="ko-KR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15093" y="2902945"/>
            <a:ext cx="525994" cy="3190351"/>
          </a:xfrm>
          <a:prstGeom prst="roundRect">
            <a:avLst>
              <a:gd name="adj" fmla="val 11793"/>
            </a:avLst>
          </a:prstGeom>
          <a:solidFill>
            <a:srgbClr val="000000">
              <a:alpha val="10196"/>
            </a:srgbClr>
          </a:solidFill>
          <a:ln w="6350" algn="ctr">
            <a:solidFill>
              <a:srgbClr val="FFFFFF">
                <a:lumMod val="50000"/>
              </a:srgbClr>
            </a:solidFill>
            <a:prstDash val="sysDot"/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ctr" fontAlgn="auto" latinLnBrk="0">
              <a:spcBef>
                <a:spcPts val="0"/>
              </a:spcBef>
              <a:spcAft>
                <a:spcPts val="300"/>
              </a:spcAft>
              <a:defRPr kumimoji="0" kern="0" spc="-100">
                <a:solidFill>
                  <a:sysClr val="windowText" lastClr="000000"/>
                </a:solidFill>
                <a:latin typeface="기아 Medium" panose="020B0600000101010101" pitchFamily="50" charset="-127"/>
                <a:ea typeface="기아 Medium" panose="020B0600000101010101" pitchFamily="50" charset="-127"/>
              </a:defRPr>
            </a:lvl1pPr>
          </a:lstStyle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구성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/>
            </a:r>
            <a:b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</a:b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형태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109" name="Freeform 4"/>
          <p:cNvSpPr>
            <a:spLocks/>
          </p:cNvSpPr>
          <p:nvPr/>
        </p:nvSpPr>
        <p:spPr bwMode="auto">
          <a:xfrm rot="10800000">
            <a:off x="1954833" y="4996972"/>
            <a:ext cx="1613141" cy="11005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" name="Freeform 4"/>
          <p:cNvSpPr>
            <a:spLocks/>
          </p:cNvSpPr>
          <p:nvPr/>
        </p:nvSpPr>
        <p:spPr bwMode="auto">
          <a:xfrm rot="10800000">
            <a:off x="4481416" y="5013380"/>
            <a:ext cx="1613141" cy="11005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3" name="그룹 122"/>
          <p:cNvGrpSpPr/>
          <p:nvPr/>
        </p:nvGrpSpPr>
        <p:grpSpPr>
          <a:xfrm>
            <a:off x="1836970" y="5229198"/>
            <a:ext cx="6877765" cy="828000"/>
            <a:chOff x="1938559" y="5165659"/>
            <a:chExt cx="5284011" cy="684077"/>
          </a:xfrm>
        </p:grpSpPr>
        <p:sp>
          <p:nvSpPr>
            <p:cNvPr id="111" name="직사각형 59"/>
            <p:cNvSpPr>
              <a:spLocks noChangeArrowheads="1"/>
            </p:cNvSpPr>
            <p:nvPr/>
          </p:nvSpPr>
          <p:spPr bwMode="auto">
            <a:xfrm>
              <a:off x="1938559" y="5165659"/>
              <a:ext cx="1613141" cy="684077"/>
            </a:xfrm>
            <a:prstGeom prst="rect">
              <a:avLst/>
            </a:prstGeom>
            <a:solidFill>
              <a:srgbClr val="EEECE1"/>
            </a:solidFill>
            <a:ln w="317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Mini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클럽하우스 중 일부를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Main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클럽하우스로 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성장시키는 노력 필요</a:t>
              </a:r>
              <a:endPara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" name="직사각형 59"/>
            <p:cNvSpPr>
              <a:spLocks noChangeArrowheads="1"/>
            </p:cNvSpPr>
            <p:nvPr/>
          </p:nvSpPr>
          <p:spPr bwMode="auto">
            <a:xfrm>
              <a:off x="3789824" y="5191511"/>
              <a:ext cx="1613141" cy="658225"/>
            </a:xfrm>
            <a:prstGeom prst="rect">
              <a:avLst/>
            </a:prstGeom>
            <a:solidFill>
              <a:srgbClr val="EEECE1"/>
            </a:solidFill>
            <a:ln w="317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Main</a:t>
              </a:r>
              <a:r>
                <a: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클럽하우스 중심으로 운영하되 분산시설 별로 별도의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Mini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클럽하우스 확대 필요</a:t>
              </a:r>
              <a:endPara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3" name="직사각형 59"/>
            <p:cNvSpPr>
              <a:spLocks noChangeArrowheads="1"/>
            </p:cNvSpPr>
            <p:nvPr/>
          </p:nvSpPr>
          <p:spPr bwMode="auto">
            <a:xfrm>
              <a:off x="5609429" y="5191511"/>
              <a:ext cx="1613141" cy="658225"/>
            </a:xfrm>
            <a:prstGeom prst="rect">
              <a:avLst/>
            </a:prstGeom>
            <a:solidFill>
              <a:srgbClr val="EEECE1"/>
            </a:solidFill>
            <a:ln w="317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주요 시설 내 여건이 안될 경우 외부시설을 확보하는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형태로 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Main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클럽하우스 구축 필요</a:t>
              </a:r>
              <a:endPara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4" name="Freeform 4"/>
          <p:cNvSpPr>
            <a:spLocks/>
          </p:cNvSpPr>
          <p:nvPr/>
        </p:nvSpPr>
        <p:spPr bwMode="auto">
          <a:xfrm rot="10800000">
            <a:off x="6898503" y="5033753"/>
            <a:ext cx="1613141" cy="11005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4" name="AutoShape 55"/>
          <p:cNvSpPr>
            <a:spLocks noChangeArrowheads="1"/>
          </p:cNvSpPr>
          <p:nvPr/>
        </p:nvSpPr>
        <p:spPr bwMode="auto">
          <a:xfrm>
            <a:off x="704849" y="1252134"/>
            <a:ext cx="8748713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스포츠클럽이 확보한 시설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수준과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클럽하우스를 구축할 수 있는 환경을 고려하여 다음과 같은 형태로 클럽하우스를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구축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9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50" name="직선 연결선 4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0783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45967" y="2058786"/>
            <a:ext cx="8564668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스포츠클럽을 통한 </a:t>
              </a:r>
              <a:r>
                <a:rPr kumimoji="0" lang="ko-KR" altLang="en-US" sz="1600" kern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공동체성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형성가능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 bwMode="auto">
          <a:xfrm>
            <a:off x="625808" y="2672916"/>
            <a:ext cx="4399200" cy="492443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사설 스포츠센터 대비 스포츠클럽의 </a:t>
            </a:r>
            <a:r>
              <a:rPr lang="ko-KR" altLang="en-US" sz="1300" i="1" spc="-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사회응집성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효과가 훨씬 더 크게 나타나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ko-KR" altLang="en-US" sz="13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04850" y="1346960"/>
            <a:ext cx="8496300" cy="52540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스포츠클럽의 사회통합기능 및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사회응집성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효과 등으로 인해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공적자원을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스포츠클럽 활성화를 위해 적극적으로 투자하고 있음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스포츠의 긍정적 효과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625808" y="4523055"/>
            <a:ext cx="43564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노르웨이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Ministry of Culture affair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조사에 따르면 상업적 스포츠센터 대비 스포츠클럽의 사회 </a:t>
            </a:r>
            <a:r>
              <a:rPr lang="ko-KR" altLang="en-US" sz="1200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응집성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효과가 더 큰 것으로 나타나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또한 위 연구결과에서 스포츠클럽 참여자 간 사회통합 효과가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일반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 참여자에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비해 더욱 크다는 사실을 발견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200" b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Ulseth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5725" indent="-85725">
              <a:buFont typeface="Wingdings" panose="05000000000000000000" pitchFamily="2" charset="2"/>
              <a:buChar char="ü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이와 같은 효과로 인해 노르웨이 정부는 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Sports City Program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실시하며 스포츠를 통한 사회통합을 달성하기 위해 노력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421052" y="3545721"/>
            <a:ext cx="3834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이러한 스포츠클럽의 사회적 기능으로 인해 많은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국가들이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정부차원에서 정책적인 노력을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경주하고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스포츠참여 기반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조성을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위해 재정적인 지원을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특히 자발적인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스포츠클럽에 많은 부분을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투자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Freeform 4"/>
          <p:cNvSpPr>
            <a:spLocks/>
          </p:cNvSpPr>
          <p:nvPr/>
        </p:nvSpPr>
        <p:spPr bwMode="auto">
          <a:xfrm rot="5400000">
            <a:off x="3765012" y="4005240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 descr="norway sports city programme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55" y="3303377"/>
            <a:ext cx="2678457" cy="1035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26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49446" y="1160748"/>
            <a:ext cx="2883374" cy="34871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ko-KR" altLang="en-US" sz="14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서귀포스포츠클럽 클럽하우스</a:t>
            </a:r>
          </a:p>
        </p:txBody>
      </p:sp>
      <p:pic>
        <p:nvPicPr>
          <p:cNvPr id="7" name="그림 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76" y="1706454"/>
            <a:ext cx="4414639" cy="35587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747" y="1706454"/>
            <a:ext cx="4809777" cy="355875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200472" y="5445224"/>
            <a:ext cx="9598309" cy="900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서귀포스포츠클럽은 클럽에 방문한 회원 및 일반인 누구나 쉽게 클럽하우스를 인지할 수 있도록 클럽하우스 홍보</a:t>
            </a:r>
            <a:endParaRPr lang="en-US" altLang="ko-KR" sz="1600" spc="-1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회원교류 활성화를 위한 회의테이블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쇼파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의자 등을 충분하게 구비</a:t>
            </a:r>
            <a:endParaRPr lang="en-US" altLang="ko-KR" sz="1600" spc="-1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그 외 홍보게시판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미니 도서관 운영</a:t>
            </a:r>
            <a:endParaRPr lang="en-US" altLang="ko-KR" sz="1600" spc="-1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488504" y="1088740"/>
            <a:ext cx="2880000" cy="34871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ko-KR" altLang="en-US" sz="14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인천계양스포츠클럽 클럽하우스</a:t>
            </a:r>
          </a:p>
        </p:txBody>
      </p:sp>
      <p:pic>
        <p:nvPicPr>
          <p:cNvPr id="8" name="그림 7"/>
          <p:cNvPicPr>
            <a:picLocks/>
          </p:cNvPicPr>
          <p:nvPr/>
        </p:nvPicPr>
        <p:blipFill rotWithShape="1">
          <a:blip r:embed="rId2" cstate="print"/>
          <a:srcRect t="11788" r="1166" b="25595"/>
          <a:stretch/>
        </p:blipFill>
        <p:spPr>
          <a:xfrm>
            <a:off x="308484" y="1664804"/>
            <a:ext cx="4306627" cy="3528392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/>
          <a:srcRect t="28475" r="-400" b="33725"/>
          <a:stretch/>
        </p:blipFill>
        <p:spPr>
          <a:xfrm>
            <a:off x="4772980" y="1653482"/>
            <a:ext cx="4835849" cy="353971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10" name="AutoShape 55"/>
          <p:cNvSpPr>
            <a:spLocks noChangeArrowheads="1"/>
          </p:cNvSpPr>
          <p:nvPr/>
        </p:nvSpPr>
        <p:spPr bwMode="auto">
          <a:xfrm>
            <a:off x="560512" y="5402336"/>
            <a:ext cx="9037004" cy="7989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계양스포츠클럽은 클럽하우스 내 카페테리아를 직접 운영하며 클럽하우스를 중심으로 회원교류가 활성화 될 수 있도록 유도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일정 수익 또한 창출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클럽하우스 한쪽 벽면을 활용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미니 도서관 구성</a:t>
            </a:r>
            <a:endParaRPr lang="en-US" altLang="ko-KR" sz="1600" spc="-1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시설확보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30926" y="1088740"/>
            <a:ext cx="2901894" cy="34871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118800" bIns="44450" numCol="1" rtlCol="0" anchor="ctr" anchorCtr="0" compatLnSpc="1">
            <a:prstTxWarp prst="textNoShape">
              <a:avLst/>
            </a:prstTxWarp>
          </a:bodyPr>
          <a:lstStyle/>
          <a:p>
            <a:pPr marL="1588" algn="ctr" defTabSz="762000">
              <a:spcBef>
                <a:spcPct val="35000"/>
              </a:spcBef>
              <a:buSzPct val="100000"/>
            </a:pPr>
            <a:r>
              <a:rPr lang="ko-KR" altLang="en-US" sz="14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오산스포츠클럽 클럽하우스</a:t>
            </a:r>
          </a:p>
        </p:txBody>
      </p:sp>
      <p:pic>
        <p:nvPicPr>
          <p:cNvPr id="7" name="그림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28798"/>
            <a:ext cx="4658369" cy="3420381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" y="1628799"/>
            <a:ext cx="4522651" cy="342038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380492" y="5270850"/>
            <a:ext cx="9325035" cy="9304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오산스포츠클럽은 회원 </a:t>
            </a:r>
            <a:r>
              <a:rPr lang="ko-KR" altLang="en-US" sz="1600" spc="-15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접근성을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고려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1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층 로비를 클럽하우스로 개조하여 활용하되 책장으로 공간이 구분될 수 있도록 작업</a:t>
            </a:r>
            <a:endParaRPr lang="en-US" altLang="ko-KR" sz="1600" spc="-1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의자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테이블 외 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TV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를 배치</a:t>
            </a:r>
            <a:r>
              <a:rPr lang="en-US" altLang="ko-KR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영상물을 통해 클럽 홍보 및 소식 전달</a:t>
            </a:r>
            <a:endParaRPr lang="en-US" altLang="ko-KR" sz="1600" spc="-1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Ⅴ</a:t>
            </a: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4548" y="3383540"/>
            <a:ext cx="812588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지원체계</a:t>
            </a:r>
            <a:endParaRPr kumimoji="0" lang="ko-KR" altLang="en-US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1100572" y="3177816"/>
            <a:ext cx="7699690" cy="1259296"/>
            <a:chOff x="2103370" y="3177816"/>
            <a:chExt cx="5694093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105042" y="3177816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103370" y="4365112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소개자료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9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2483" y="1196752"/>
            <a:ext cx="1331891" cy="145819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대한체육회</a:t>
            </a:r>
            <a:endParaRPr lang="en-US" altLang="ko-KR" sz="14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지원체계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관리체계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452757" y="2827043"/>
            <a:ext cx="1331891" cy="139953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시도체육회</a:t>
            </a:r>
            <a:endParaRPr lang="en-US" altLang="ko-KR" sz="14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3103" y="4396768"/>
            <a:ext cx="1331891" cy="159730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시군구체육회</a:t>
            </a:r>
            <a:endParaRPr lang="en-US" altLang="ko-KR" sz="14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964668" y="1196752"/>
            <a:ext cx="5295243" cy="4871135"/>
            <a:chOff x="4429355" y="1541829"/>
            <a:chExt cx="5295243" cy="4723020"/>
          </a:xfrm>
        </p:grpSpPr>
        <p:grpSp>
          <p:nvGrpSpPr>
            <p:cNvPr id="19" name="그룹 18"/>
            <p:cNvGrpSpPr/>
            <p:nvPr/>
          </p:nvGrpSpPr>
          <p:grpSpPr>
            <a:xfrm>
              <a:off x="4429355" y="1541829"/>
              <a:ext cx="5295243" cy="1314175"/>
              <a:chOff x="4119203" y="2821521"/>
              <a:chExt cx="5295243" cy="16454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041634" y="2837163"/>
                <a:ext cx="43728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8900" indent="-88900">
                  <a:buFont typeface="Wingdings" panose="05000000000000000000" pitchFamily="2" charset="2"/>
                  <a:buChar char="§"/>
                </a:pP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스포츠클럽 사업 방향성 및 계획 수립</a:t>
                </a:r>
                <a:endPara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8900" indent="-88900">
                  <a:buFont typeface="Wingdings" panose="05000000000000000000" pitchFamily="2" charset="2"/>
                  <a:buChar char="§"/>
                </a:pP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스포츠클럽 공모사업 진행 및 선정</a:t>
                </a:r>
                <a:endPara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41634" y="3346045"/>
                <a:ext cx="4082125" cy="751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8900" indent="-88900">
                  <a:buFont typeface="Wingdings" panose="05000000000000000000" pitchFamily="2" charset="2"/>
                  <a:buChar char="§"/>
                </a:pP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클럽 사무국장을 전문가로 양성 및 지도자 교육 프로그램 개발</a:t>
                </a:r>
                <a:r>
                  <a:rPr lang="en-US" altLang="ko-KR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소집교육 실시</a:t>
                </a:r>
                <a:endParaRPr lang="en-US" altLang="ko-KR" b="0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8900" indent="-88900">
                  <a:buFont typeface="Wingdings" panose="05000000000000000000" pitchFamily="2" charset="2"/>
                  <a:buChar char="§"/>
                </a:pP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스포츠클럽 매니저 자격제도 운영</a:t>
                </a:r>
                <a:r>
                  <a:rPr lang="en-US" altLang="ko-KR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매니저 배출 및 배치 지원</a:t>
                </a:r>
                <a:endPara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 bwMode="auto">
              <a:xfrm>
                <a:off x="4131531" y="2821521"/>
                <a:ext cx="898412" cy="4838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사업기획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및 선정</a:t>
                </a:r>
                <a:endPara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 bwMode="auto">
              <a:xfrm>
                <a:off x="4131531" y="3394825"/>
                <a:ext cx="898412" cy="4838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인력 육성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및 교육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 bwMode="auto">
              <a:xfrm>
                <a:off x="4119203" y="3983204"/>
                <a:ext cx="898412" cy="4838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클럽 정책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견인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29306" y="4001700"/>
                <a:ext cx="4372812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8900" indent="-88900">
                  <a:buFont typeface="Wingdings" panose="05000000000000000000" pitchFamily="2" charset="2"/>
                  <a:buChar char="§"/>
                </a:pP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스포츠클럽 정책 및 법</a:t>
                </a:r>
                <a:r>
                  <a:rPr lang="en-US" altLang="ko-KR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·</a:t>
                </a: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제도 개선 방안 마련</a:t>
                </a:r>
                <a:endPara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8900" indent="-88900">
                  <a:buFont typeface="Wingdings" panose="05000000000000000000" pitchFamily="2" charset="2"/>
                  <a:buChar char="§"/>
                </a:pPr>
                <a:r>
                  <a:rPr lang="ko-KR" altLang="en-US" b="0" spc="-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정부 및 교육기관 등과의 스포츠클럽 사업 협력 </a:t>
                </a:r>
                <a:endPara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339458" y="3036851"/>
              <a:ext cx="437281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해당 시도 내 클럽이 참여할 수 있는 클럽 리그 개최</a:t>
              </a:r>
              <a:r>
                <a:rPr lang="en-US" altLang="ko-KR" u="sng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지원</a:t>
              </a:r>
              <a:endPara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b="0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우수 사례 정보 제공 및 공유</a:t>
              </a:r>
              <a:r>
                <a:rPr lang="en-US" altLang="ko-KR" b="0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워크숍 개최</a:t>
              </a:r>
              <a:endParaRPr lang="en-US" altLang="ko-KR" b="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9458" y="4017426"/>
              <a:ext cx="437281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</a:t>
              </a:r>
              <a:r>
                <a:rPr lang="ko-KR" altLang="en-US" u="sng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평가지표에 근거한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 참여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대한체육회와 공동 진행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u="sng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사업투명성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기획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운영에 대한 감독 진행 </a:t>
              </a:r>
              <a:endParaRPr lang="en-US" altLang="ko-KR" u="sng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9458" y="3513370"/>
              <a:ext cx="437281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교부금 지원에 따른 </a:t>
              </a:r>
              <a:r>
                <a:rPr lang="ko-KR" altLang="en-US" u="sng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사업계획서 및 예</a:t>
              </a:r>
              <a:r>
                <a:rPr lang="en-US" altLang="ko-KR" u="sng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u="sng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결산 보고 및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승인</a:t>
              </a:r>
              <a:endPara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월별 실적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연말 정산 보고 등의 행정적 관리 </a:t>
              </a:r>
              <a:endParaRPr lang="en-US" altLang="ko-KR" u="sng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429355" y="3504903"/>
              <a:ext cx="898412" cy="432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</a:t>
              </a: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럽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</a:t>
              </a:r>
              <a:endPara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4429355" y="4000492"/>
              <a:ext cx="898412" cy="432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</a:t>
              </a:r>
              <a:r>
                <a:rPr lang="en-US" altLang="ko-KR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감독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4429355" y="3032957"/>
              <a:ext cx="898412" cy="432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지원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9458" y="4561451"/>
              <a:ext cx="43728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시설에 대한 알선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지자체</a:t>
              </a:r>
              <a:r>
                <a:rPr lang="ko-KR" altLang="en-US" u="sng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및 기 확보된 시설 연계</a:t>
              </a:r>
              <a:endPara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지역 내 지도자 알선 및 자원봉사자 연결</a:t>
              </a:r>
              <a:endPara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설립</a:t>
              </a:r>
              <a:r>
                <a: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</a:t>
              </a:r>
              <a:r>
                <a: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해산에 따른 각종 행정</a:t>
              </a:r>
              <a:r>
                <a:rPr lang="en-US" altLang="ko-KR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</a:t>
              </a:r>
              <a:r>
                <a:rPr lang="ko-KR" altLang="en-US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제도적 업무 처리 지원</a:t>
              </a:r>
              <a:endPara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4429355" y="4607759"/>
              <a:ext cx="898412" cy="47742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지원</a:t>
              </a:r>
              <a:endPara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4429355" y="5173048"/>
              <a:ext cx="898412" cy="6068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</a:t>
              </a:r>
              <a:r>
                <a:rPr lang="en-US" altLang="ko-KR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연계</a:t>
              </a: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4429355" y="5875990"/>
              <a:ext cx="898412" cy="324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협력 조정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9458" y="5179699"/>
              <a:ext cx="43728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b="0" spc="-50" dirty="0" err="1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시군구체육회가</a:t>
              </a:r>
              <a:r>
                <a:rPr lang="ko-KR" altLang="en-US" b="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개최하거나 참가하는 각종 대회 정보 제공</a:t>
              </a:r>
              <a:endPara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체육회를 통한 배분 사업이나 공모 사업에 대한 참여 기회 제공</a:t>
              </a:r>
              <a:endParaRPr lang="en-US" altLang="ko-KR" u="sng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</a:t>
              </a:r>
              <a:r>
                <a:rPr lang="en-US" altLang="ko-KR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u="sng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 등 외부기관 연계를 통한 사업 추진 시 업무 지원</a:t>
              </a:r>
              <a:endPara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39458" y="5833962"/>
              <a:ext cx="43728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§"/>
              </a:pPr>
              <a:r>
                <a:rPr lang="ko-KR" altLang="en-US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해당 지자체와 협력하여 지자체 체육시설 사용에 따른 기존 </a:t>
              </a:r>
              <a:r>
                <a:rPr lang="en-US" altLang="ko-KR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 등과의 시설사용 및 사용시간대 조정 및 협력 유도</a:t>
              </a:r>
              <a:endPara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7205128" y="1600002"/>
            <a:ext cx="2248372" cy="830997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스포츠클럽 사업 총괄 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및</a:t>
            </a:r>
            <a: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시스템</a:t>
            </a: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노하우 등 </a:t>
            </a:r>
            <a: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종합 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지원하는 주체</a:t>
            </a:r>
            <a:endParaRPr lang="en-US" altLang="ko-KR" sz="1600" i="1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7096306" y="2996952"/>
            <a:ext cx="2500337" cy="10772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지역스포츠클럽을 </a:t>
            </a:r>
            <a: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관리감독하고 지역 내</a:t>
            </a:r>
            <a: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스포츠클럽이 활성화 </a:t>
            </a:r>
            <a: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될 수 있도록 지원</a:t>
            </a:r>
            <a:endParaRPr lang="en-US" altLang="ko-KR" sz="1600" i="1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205191" y="4664571"/>
            <a:ext cx="2248372" cy="10772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클럽의 설립에서 운영</a:t>
            </a: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자립 시점까지 지역 내 생활체육의 기반을 </a:t>
            </a:r>
            <a: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다질 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수 있도록 지원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482" y="6225930"/>
            <a:ext cx="9011017" cy="1723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4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사업초기 시도체육회는 </a:t>
            </a:r>
            <a:r>
              <a:rPr lang="ko-KR" altLang="en-US" sz="1400" spc="-100" dirty="0" err="1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시군구체육회</a:t>
            </a:r>
            <a:r>
              <a:rPr lang="ko-KR" altLang="en-US" sz="14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역할 수행</a:t>
            </a:r>
            <a:r>
              <a:rPr lang="en-US" altLang="ko-KR" sz="14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400" spc="-100" dirty="0" err="1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정착시</a:t>
            </a:r>
            <a:r>
              <a:rPr lang="ko-KR" altLang="en-US" sz="14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00" dirty="0" err="1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시군구체육회가</a:t>
            </a:r>
            <a:r>
              <a:rPr lang="ko-KR" altLang="en-US" sz="14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상기 역할 수행 필요</a:t>
            </a:r>
            <a:endParaRPr lang="ko-KR" altLang="en-US" sz="140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0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지원체계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지원에 대한 법적 근거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710989" y="2213331"/>
            <a:ext cx="2052637" cy="205263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866907" y="2489759"/>
            <a:ext cx="170036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ko-KR" altLang="en-US" sz="300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300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300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제도</a:t>
            </a:r>
            <a:endParaRPr lang="ko-KR" altLang="en-US" sz="300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 bwMode="auto">
          <a:xfrm flipV="1">
            <a:off x="806239" y="3202344"/>
            <a:ext cx="1836737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직사각형 69"/>
          <p:cNvSpPr>
            <a:spLocks noChangeArrowheads="1"/>
          </p:cNvSpPr>
          <p:nvPr/>
        </p:nvSpPr>
        <p:spPr bwMode="auto">
          <a:xfrm>
            <a:off x="848563" y="3277859"/>
            <a:ext cx="174118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15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Law/System</a:t>
            </a:r>
            <a:endParaRPr lang="ko-KR" altLang="en-US" sz="2400" spc="-150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모서리가 둥근 직사각형 51"/>
          <p:cNvSpPr>
            <a:spLocks noChangeArrowheads="1"/>
          </p:cNvSpPr>
          <p:nvPr/>
        </p:nvSpPr>
        <p:spPr bwMode="auto">
          <a:xfrm>
            <a:off x="488739" y="3948469"/>
            <a:ext cx="2436812" cy="1700212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18000" tIns="91440" rIns="18000" bIns="91440" anchor="ctr"/>
          <a:lstStyle/>
          <a:p>
            <a:pPr algn="ctr">
              <a:lnSpc>
                <a:spcPct val="110000"/>
              </a:lnSpc>
            </a:pPr>
            <a:r>
              <a:rPr lang="ko-KR" altLang="en-US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스포츠클럽이 육성될 수</a:t>
            </a:r>
            <a: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있는 법</a:t>
            </a:r>
            <a: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제도가 잘 </a:t>
            </a:r>
            <a: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정비되어 있는가</a:t>
            </a:r>
            <a: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400" i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3225043" y="2444575"/>
            <a:ext cx="5940425" cy="960561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</a:pPr>
            <a:endParaRPr lang="en-GB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83"/>
          <p:cNvSpPr>
            <a:spLocks noChangeArrowheads="1"/>
          </p:cNvSpPr>
          <p:nvPr/>
        </p:nvSpPr>
        <p:spPr bwMode="auto">
          <a:xfrm>
            <a:off x="3225043" y="3485272"/>
            <a:ext cx="1511300" cy="239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진단 내용</a:t>
            </a:r>
            <a:endParaRPr kumimoji="0" lang="ko-KR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84"/>
          <p:cNvSpPr>
            <a:spLocks noChangeArrowheads="1"/>
          </p:cNvSpPr>
          <p:nvPr/>
        </p:nvSpPr>
        <p:spPr bwMode="auto">
          <a:xfrm>
            <a:off x="3225043" y="2204864"/>
            <a:ext cx="1511300" cy="239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現 클럽 관련 법령</a:t>
            </a:r>
            <a:endParaRPr kumimoji="0" lang="ko-KR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225043" y="3724986"/>
            <a:ext cx="5940425" cy="247629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</a:pPr>
            <a:endParaRPr lang="en-GB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0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9563789"/>
              </p:ext>
            </p:extLst>
          </p:nvPr>
        </p:nvGraphicFramePr>
        <p:xfrm>
          <a:off x="3308697" y="2523755"/>
          <a:ext cx="5780568" cy="873723"/>
        </p:xfrm>
        <a:graphic>
          <a:graphicData uri="http://schemas.openxmlformats.org/drawingml/2006/table">
            <a:tbl>
              <a:tblPr/>
              <a:tblGrid>
                <a:gridCol w="1183130"/>
                <a:gridCol w="4597438"/>
              </a:tblGrid>
              <a:tr h="20163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생활체육진흥법</a:t>
                      </a:r>
                      <a:endParaRPr lang="ko-KR" altLang="en-US" sz="1050" b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스포츠클럽에 대한 정의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 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스포츠클럽 육성 및 지원 명시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39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ko-KR" altLang="en-US" sz="1050" b="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지자체</a:t>
                      </a: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조례</a:t>
                      </a:r>
                      <a:r>
                        <a:rPr lang="en-US" altLang="ko-KR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직접</a:t>
                      </a:r>
                      <a:r>
                        <a:rPr lang="en-US" altLang="ko-KR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50" b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스포츠클럽 </a:t>
                      </a:r>
                      <a:r>
                        <a:rPr kumimoji="1" lang="ko-KR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조례 제정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오산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인천남구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제주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부산 등 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시도 </a:t>
                      </a:r>
                      <a:r>
                        <a:rPr kumimoji="1" lang="ko-KR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또는시군구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39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ko-KR" altLang="en-US" sz="1050" b="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지자체</a:t>
                      </a: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조례</a:t>
                      </a:r>
                      <a:r>
                        <a:rPr lang="en-US" altLang="ko-KR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간접</a:t>
                      </a:r>
                      <a:r>
                        <a:rPr lang="en-US" altLang="ko-KR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50" b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체육진흥 조례 내 스포츠클럽 지원 명시</a:t>
                      </a: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공공체육시설 위탁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활용에 대한 </a:t>
                      </a:r>
                      <a:r>
                        <a:rPr kumimoji="1" lang="ko-KR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별 조례 有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사용료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할인 등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직사각형 49"/>
          <p:cNvSpPr>
            <a:spLocks noChangeArrowheads="1"/>
          </p:cNvSpPr>
          <p:nvPr/>
        </p:nvSpPr>
        <p:spPr bwMode="auto">
          <a:xfrm>
            <a:off x="4536726" y="3833467"/>
            <a:ext cx="1253390" cy="668344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 기본적인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근거 확보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9"/>
          <p:cNvSpPr>
            <a:spLocks noChangeArrowheads="1"/>
          </p:cNvSpPr>
          <p:nvPr/>
        </p:nvSpPr>
        <p:spPr bwMode="auto">
          <a:xfrm>
            <a:off x="4536726" y="4617937"/>
            <a:ext cx="1253390" cy="668344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관련 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지자체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조례 제정 및 개정 부족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9"/>
          <p:cNvSpPr>
            <a:spLocks noChangeArrowheads="1"/>
          </p:cNvSpPr>
          <p:nvPr/>
        </p:nvSpPr>
        <p:spPr bwMode="auto">
          <a:xfrm>
            <a:off x="4536726" y="5397589"/>
            <a:ext cx="1253390" cy="668344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 적합한 공공체육시설 관련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조례 미흡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4" name="직선 연결선 36"/>
          <p:cNvCxnSpPr/>
          <p:nvPr/>
        </p:nvCxnSpPr>
        <p:spPr bwMode="auto">
          <a:xfrm rot="10800000" flipV="1">
            <a:off x="3968556" y="4165844"/>
            <a:ext cx="568170" cy="79200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직선 연결선 36"/>
          <p:cNvCxnSpPr/>
          <p:nvPr/>
        </p:nvCxnSpPr>
        <p:spPr bwMode="auto">
          <a:xfrm rot="10800000">
            <a:off x="3968556" y="4966391"/>
            <a:ext cx="568170" cy="79200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직선 연결선 36"/>
          <p:cNvCxnSpPr>
            <a:stCxn id="42" idx="1"/>
          </p:cNvCxnSpPr>
          <p:nvPr/>
        </p:nvCxnSpPr>
        <p:spPr bwMode="auto">
          <a:xfrm rot="10800000" flipV="1">
            <a:off x="3968556" y="4955594"/>
            <a:ext cx="568170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직사각형 46"/>
          <p:cNvSpPr/>
          <p:nvPr/>
        </p:nvSpPr>
        <p:spPr>
          <a:xfrm>
            <a:off x="5908632" y="3816577"/>
            <a:ext cx="3099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스포츠클럽에 대한 기본정의 및 육성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지원 내용이 포함되어 스포츠클럽 지원에 대한 근거 확보</a:t>
            </a:r>
            <a:endParaRPr lang="en-US" altLang="ko-KR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단 스포츠클럽에 대한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상세한 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정의 및 요건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상세 지원 내용 등 보완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필요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개정 또는 제정을 통해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endParaRPr lang="en-US" altLang="ko-KR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908632" y="4689140"/>
            <a:ext cx="31806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총 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개 시도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시군구에서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스포츠클럽 조례 제정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스포츠클럽이 운영되는 지역 중 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5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개 시도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8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개 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시군구에서만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체육진흥 조례 내 스포츠클럽 지원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명시</a:t>
            </a:r>
            <a:endParaRPr lang="en-US" altLang="ko-KR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908632" y="5368326"/>
            <a:ext cx="3171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국민체육센터의 경우 장소사용료 외 프로그램비용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시간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횟수까지 상세하게 규정한 조례가 상당수</a:t>
            </a:r>
            <a:endParaRPr lang="en-US" altLang="ko-KR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민원발생 등의 이유로 현실적인 수준으로 조례 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강습료를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올리거나 할인 규모 축소에 애로점 발생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0" name="이등변 삼각형 49"/>
          <p:cNvSpPr/>
          <p:nvPr/>
        </p:nvSpPr>
        <p:spPr bwMode="auto">
          <a:xfrm flipV="1">
            <a:off x="5955012" y="4942789"/>
            <a:ext cx="144000" cy="10800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이등변 삼각형 50"/>
          <p:cNvSpPr/>
          <p:nvPr/>
        </p:nvSpPr>
        <p:spPr bwMode="auto">
          <a:xfrm flipV="1">
            <a:off x="5955012" y="5447186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이등변 삼각형 51"/>
          <p:cNvSpPr/>
          <p:nvPr/>
        </p:nvSpPr>
        <p:spPr bwMode="auto">
          <a:xfrm flipV="1">
            <a:off x="5955012" y="5791919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이등변 삼각형 52"/>
          <p:cNvSpPr/>
          <p:nvPr/>
        </p:nvSpPr>
        <p:spPr bwMode="auto">
          <a:xfrm rot="10800000" flipV="1">
            <a:off x="5947900" y="3890143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4" name="Picture 4" descr="law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75" y="4578830"/>
            <a:ext cx="764391" cy="592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이등변 삼각형 54"/>
          <p:cNvSpPr/>
          <p:nvPr/>
        </p:nvSpPr>
        <p:spPr bwMode="auto">
          <a:xfrm rot="10800000" flipV="1">
            <a:off x="5956368" y="4752178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이등변 삼각형 55"/>
          <p:cNvSpPr/>
          <p:nvPr/>
        </p:nvSpPr>
        <p:spPr bwMode="auto">
          <a:xfrm flipV="1">
            <a:off x="5947900" y="4252463"/>
            <a:ext cx="144000" cy="10800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 bwMode="auto">
          <a:xfrm>
            <a:off x="710989" y="1340768"/>
            <a:ext cx="8454479" cy="710388"/>
          </a:xfrm>
          <a:prstGeom prst="roundRect">
            <a:avLst>
              <a:gd name="adj" fmla="val 0"/>
            </a:avLst>
          </a:prstGeom>
          <a:solidFill>
            <a:srgbClr val="B2C1DB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71450" indent="-17145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200" kern="0" spc="-50" dirty="0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생활체육진흥법 내 스포츠클럽에 대한 지원 근거 명시</a:t>
            </a:r>
            <a:endParaRPr kumimoji="0" lang="en-US" altLang="ko-KR" sz="1200" kern="0" spc="-50" dirty="0" smtClean="0">
              <a:solidFill>
                <a:srgbClr val="C050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200" kern="0" spc="-50" dirty="0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운영되는 지역의 경우 최소한 </a:t>
            </a:r>
            <a:r>
              <a:rPr kumimoji="0" lang="ko-KR" altLang="en-US" sz="1200" kern="0" spc="-50" dirty="0" err="1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시군구</a:t>
            </a:r>
            <a:r>
              <a:rPr kumimoji="0" lang="ko-KR" altLang="en-US" sz="1200" kern="0" spc="-50" dirty="0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체육진흥 조례 내 스포츠클럽 지원 부분이 포함 필요</a:t>
            </a:r>
            <a:endParaRPr kumimoji="0" lang="en-US" altLang="ko-KR" sz="1200" kern="0" spc="-50" dirty="0" smtClean="0">
              <a:solidFill>
                <a:srgbClr val="C050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200" kern="0" spc="-50" dirty="0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공공체육시설을 운영할 경우 </a:t>
            </a:r>
            <a:r>
              <a:rPr kumimoji="0" lang="ko-KR" altLang="en-US" sz="1200" kern="0" spc="-50" dirty="0" err="1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강습료</a:t>
            </a:r>
            <a:r>
              <a:rPr kumimoji="0" lang="ko-KR" altLang="en-US" sz="1200" kern="0" spc="-50" dirty="0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책정 등에 있어 자율성을 부여 할 수 있는 제도적 지원이 필요함</a:t>
            </a:r>
            <a:r>
              <a:rPr kumimoji="0" lang="en-US" altLang="ko-KR" sz="1200" kern="0" spc="-50" dirty="0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endParaRPr kumimoji="0" lang="ko-KR" altLang="en-US" sz="1200" kern="0" spc="-50" dirty="0">
              <a:solidFill>
                <a:srgbClr val="C050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8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gray">
          <a:xfrm>
            <a:off x="637571" y="368660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스포츠클럽 관련 법령 사례</a:t>
            </a:r>
          </a:p>
        </p:txBody>
      </p:sp>
      <p:graphicFrame>
        <p:nvGraphicFramePr>
          <p:cNvPr id="8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1073831"/>
              </p:ext>
            </p:extLst>
          </p:nvPr>
        </p:nvGraphicFramePr>
        <p:xfrm>
          <a:off x="452438" y="955609"/>
          <a:ext cx="9016220" cy="1381340"/>
        </p:xfrm>
        <a:graphic>
          <a:graphicData uri="http://schemas.openxmlformats.org/drawingml/2006/table">
            <a:tbl>
              <a:tblPr/>
              <a:tblGrid>
                <a:gridCol w="9016220"/>
              </a:tblGrid>
              <a:tr h="32553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생활체육진흥법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999" marR="89999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17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정의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“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이란 회원의 정기적인 체육활동을 위하여 비영리목적으로 운영되는 법인 또는 단체를 말한다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스포츠클럽의 육성 및 지원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 및 지방자치단체는 대통령령으로 정하는 바에 따라 스포츠클럽의 육성에 필요한 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행ㆍ재정상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지원을 할 수 있다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algn="l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시행령 제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스포츠클럽에 대한 지원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공공체육시설의 운영 및 관리 위탁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생활체육지도자의 배치 지원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스포츠클럽의 운영비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보조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그 밖에 스포츠클럽 육성에 필요한 사항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739" t="12166" r="8103"/>
          <a:stretch>
            <a:fillRect/>
          </a:stretch>
        </p:blipFill>
        <p:spPr bwMode="auto">
          <a:xfrm>
            <a:off x="776536" y="2528899"/>
            <a:ext cx="5004556" cy="37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61212" y="2780928"/>
            <a:ext cx="28443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smtClean="0"/>
              <a:t>법제처 국가법령정보센터에 전국의 지방자치단체의 스포츠클럽 지원에 관한 조례 제정 확인 가능</a:t>
            </a:r>
            <a:endParaRPr lang="ko-KR" altLang="en-US" sz="1400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848544" y="4005064"/>
            <a:ext cx="3600400" cy="1116124"/>
          </a:xfrm>
          <a:prstGeom prst="round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8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지원체계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협력기관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7" name="모서리가 둥근 직사각형 86"/>
          <p:cNvSpPr/>
          <p:nvPr/>
        </p:nvSpPr>
        <p:spPr bwMode="auto">
          <a:xfrm>
            <a:off x="710989" y="1360694"/>
            <a:ext cx="8454479" cy="710388"/>
          </a:xfrm>
          <a:prstGeom prst="roundRect">
            <a:avLst>
              <a:gd name="adj" fmla="val 0"/>
            </a:avLst>
          </a:prstGeom>
          <a:solidFill>
            <a:srgbClr val="B2C1DB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71450" indent="-17145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200" kern="0" spc="-5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명의 자유로운 선수등록 및 대회출전</a:t>
            </a:r>
            <a:r>
              <a:rPr kumimoji="0" lang="en-US" altLang="ko-KR" sz="1200" kern="0" spc="-5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200" kern="0" spc="-5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소년체전</a:t>
            </a:r>
            <a:r>
              <a:rPr kumimoji="0" lang="en-US" altLang="ko-KR" sz="1200" kern="0" spc="-5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200" kern="0" spc="-5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이루어지도록 경기단체 및 교육청 지원 협조가 필요함</a:t>
            </a:r>
            <a:r>
              <a:rPr kumimoji="0" lang="en-US" altLang="ko-KR" sz="1200" kern="0" spc="-5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200" kern="0" spc="-5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체육진흥공단의 주요 사업이 스포츠클럽에 열려있는 만큼 이에 대한 스포츠클럽의 적극적인 참여가 필요함</a:t>
            </a:r>
            <a:r>
              <a:rPr kumimoji="0" lang="en-US" altLang="ko-KR" sz="1200" kern="0" spc="-50" dirty="0" smtClean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200" kern="0" spc="-50" dirty="0">
              <a:solidFill>
                <a:srgbClr val="C050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Oval 16"/>
          <p:cNvSpPr>
            <a:spLocks noChangeArrowheads="1"/>
          </p:cNvSpPr>
          <p:nvPr/>
        </p:nvSpPr>
        <p:spPr bwMode="auto">
          <a:xfrm>
            <a:off x="710926" y="2235393"/>
            <a:ext cx="2052637" cy="205263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직사각형 88"/>
          <p:cNvSpPr>
            <a:spLocks noChangeArrowheads="1"/>
          </p:cNvSpPr>
          <p:nvPr/>
        </p:nvSpPr>
        <p:spPr bwMode="auto">
          <a:xfrm>
            <a:off x="866844" y="2511821"/>
            <a:ext cx="170036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ko-KR" altLang="en-US" sz="300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협력기관</a:t>
            </a:r>
            <a:endParaRPr lang="ko-KR" altLang="en-US" sz="300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0" name="직선 연결선 89"/>
          <p:cNvCxnSpPr/>
          <p:nvPr/>
        </p:nvCxnSpPr>
        <p:spPr bwMode="auto">
          <a:xfrm flipV="1">
            <a:off x="806176" y="3224406"/>
            <a:ext cx="1836737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직사각형 69"/>
          <p:cNvSpPr>
            <a:spLocks noChangeArrowheads="1"/>
          </p:cNvSpPr>
          <p:nvPr/>
        </p:nvSpPr>
        <p:spPr bwMode="auto">
          <a:xfrm>
            <a:off x="1100235" y="3299921"/>
            <a:ext cx="123771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15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Support</a:t>
            </a:r>
            <a:endParaRPr lang="ko-KR" altLang="en-US" sz="2400" spc="-150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모서리가 둥근 직사각형 51"/>
          <p:cNvSpPr>
            <a:spLocks noChangeArrowheads="1"/>
          </p:cNvSpPr>
          <p:nvPr/>
        </p:nvSpPr>
        <p:spPr bwMode="auto">
          <a:xfrm>
            <a:off x="488676" y="3970531"/>
            <a:ext cx="2436812" cy="1700212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18000" tIns="91440" rIns="18000" bIns="91440" anchor="ctr"/>
          <a:lstStyle/>
          <a:p>
            <a:pPr algn="ctr">
              <a:lnSpc>
                <a:spcPct val="110000"/>
              </a:lnSpc>
            </a:pPr>
            <a:r>
              <a:rPr lang="ko-KR" altLang="en-US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스포츠클럽이 확장할 수 </a:t>
            </a:r>
            <a: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있도록 유관기관의 적극적인 지원이 이루어지고 있는가</a:t>
            </a:r>
            <a:r>
              <a:rPr lang="en-US" altLang="ko-KR" sz="1400" i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400" i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3224745" y="2464502"/>
            <a:ext cx="5940425" cy="103256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</a:pPr>
            <a:endParaRPr lang="en-GB" altLang="en-US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4" name="직사각형 84"/>
          <p:cNvSpPr>
            <a:spLocks noChangeArrowheads="1"/>
          </p:cNvSpPr>
          <p:nvPr/>
        </p:nvSpPr>
        <p:spPr bwMode="auto">
          <a:xfrm>
            <a:off x="3224745" y="2224790"/>
            <a:ext cx="1872000" cy="239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기관 별 협력 가능 내용</a:t>
            </a:r>
            <a:endParaRPr kumimoji="0" lang="ko-KR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5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4008345"/>
              </p:ext>
            </p:extLst>
          </p:nvPr>
        </p:nvGraphicFramePr>
        <p:xfrm>
          <a:off x="3308399" y="2569082"/>
          <a:ext cx="5780568" cy="794076"/>
        </p:xfrm>
        <a:graphic>
          <a:graphicData uri="http://schemas.openxmlformats.org/drawingml/2006/table">
            <a:tbl>
              <a:tblPr/>
              <a:tblGrid>
                <a:gridCol w="1183130"/>
                <a:gridCol w="4597438"/>
              </a:tblGrid>
              <a:tr h="26469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경기단체</a:t>
                      </a:r>
                      <a:endParaRPr lang="ko-KR" altLang="en-US" sz="1050" b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선수등록 협조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</a:t>
                      </a:r>
                      <a:r>
                        <a:rPr kumimoji="1" lang="ko-KR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콘텐츠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제공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지도자구인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대회개최 및 참가 협조 등</a:t>
                      </a: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692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교육청</a:t>
                      </a:r>
                      <a:endParaRPr lang="ko-KR" altLang="en-US" sz="1050" b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학생선수 대회참가 협조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학교스포츠클럽 연계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(NEIS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연계 등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692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ko-KR" altLang="en-US" sz="1050" b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체육진흥공단</a:t>
                      </a:r>
                      <a:endParaRPr lang="ko-KR" altLang="en-US" sz="1050" b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국민체력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스포츠과학센터 연계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공모사업 연계 등</a:t>
                      </a: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" name="직사각형 83"/>
          <p:cNvSpPr>
            <a:spLocks noChangeArrowheads="1"/>
          </p:cNvSpPr>
          <p:nvPr/>
        </p:nvSpPr>
        <p:spPr bwMode="auto">
          <a:xfrm>
            <a:off x="3224745" y="3577206"/>
            <a:ext cx="1511300" cy="239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진단 내용</a:t>
            </a:r>
            <a:endParaRPr kumimoji="0" lang="ko-KR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3224745" y="3816920"/>
            <a:ext cx="5940425" cy="238438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</a:pPr>
            <a:endParaRPr lang="en-GB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직사각형 49"/>
          <p:cNvSpPr>
            <a:spLocks noChangeArrowheads="1"/>
          </p:cNvSpPr>
          <p:nvPr/>
        </p:nvSpPr>
        <p:spPr bwMode="auto">
          <a:xfrm>
            <a:off x="3319310" y="3946007"/>
            <a:ext cx="1253390" cy="922515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스포츠클럽으로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선수등록 및 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대회출전 제약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4691216" y="3929118"/>
            <a:ext cx="44739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대부분의 종목 선수등록 규정에는 정부가 육성하는 스포츠클럽의 선수등록이 가능함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.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현재 일부 종목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수영 등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에서는 클럽명의 선수등록 진행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규정으로는 가능하나 경기단체 승인이 이루어지지 않아 스포츠클럽명의 선수등록이 불가하며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소년체전의 경우 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스포츠클럽명으로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선수등록이 되었다 하더라도 학교이름으로 출전해야 하는 경우가 발생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교육청 지원필요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endParaRPr lang="en-US" altLang="ko-KR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100" name="이등변 삼각형 99"/>
          <p:cNvSpPr/>
          <p:nvPr/>
        </p:nvSpPr>
        <p:spPr bwMode="auto">
          <a:xfrm rot="10800000" flipV="1">
            <a:off x="4730484" y="4002684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이등변 삼각형 100"/>
          <p:cNvSpPr/>
          <p:nvPr/>
        </p:nvSpPr>
        <p:spPr bwMode="auto">
          <a:xfrm flipV="1">
            <a:off x="4730484" y="4365004"/>
            <a:ext cx="144000" cy="10800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직사각형 49"/>
          <p:cNvSpPr>
            <a:spLocks noChangeArrowheads="1"/>
          </p:cNvSpPr>
          <p:nvPr/>
        </p:nvSpPr>
        <p:spPr bwMode="auto">
          <a:xfrm>
            <a:off x="3319310" y="4937230"/>
            <a:ext cx="1253390" cy="624553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체육진흥공단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서비스 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이용혜택 제공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4678004" y="5070267"/>
            <a:ext cx="44739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국민체력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100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신청가능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스포츠과학거점센터 연계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등 스포츠클럽에 혜택 제공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기타 공모사업 참여 가능</a:t>
            </a:r>
            <a:endParaRPr lang="en-US" altLang="ko-KR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104" name="이등변 삼각형 103"/>
          <p:cNvSpPr/>
          <p:nvPr/>
        </p:nvSpPr>
        <p:spPr bwMode="auto">
          <a:xfrm rot="10800000" flipV="1">
            <a:off x="4717272" y="5143833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직사각형 49"/>
          <p:cNvSpPr>
            <a:spLocks noChangeArrowheads="1"/>
          </p:cNvSpPr>
          <p:nvPr/>
        </p:nvSpPr>
        <p:spPr bwMode="auto">
          <a:xfrm>
            <a:off x="3308399" y="5644068"/>
            <a:ext cx="1253390" cy="436823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교육지원청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학교와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활발한 연계 필요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678004" y="5650004"/>
            <a:ext cx="44739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방과후 활동 및 학교스포츠클럽 지원 등을 통한 연계 진행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청소년회원 확보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지역내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공적 역할 확대 등을 위해 더욱 활발한 연계 필요</a:t>
            </a:r>
            <a:endParaRPr lang="en-US" altLang="ko-KR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107" name="이등변 삼각형 106"/>
          <p:cNvSpPr/>
          <p:nvPr/>
        </p:nvSpPr>
        <p:spPr bwMode="auto">
          <a:xfrm rot="10800000" flipV="1">
            <a:off x="4717272" y="5723570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8" name="이등변 삼각형 107"/>
          <p:cNvSpPr/>
          <p:nvPr/>
        </p:nvSpPr>
        <p:spPr bwMode="auto">
          <a:xfrm flipV="1">
            <a:off x="4723466" y="5917805"/>
            <a:ext cx="144000" cy="10800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1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61088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4548" y="3383540"/>
            <a:ext cx="812588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en-US" altLang="ko-KR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2030 </a:t>
            </a: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스포츠비전</a:t>
            </a:r>
            <a:endParaRPr kumimoji="0" lang="ko-KR" altLang="en-US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1100572" y="3177816"/>
            <a:ext cx="7699690" cy="1259296"/>
            <a:chOff x="2103370" y="3177816"/>
            <a:chExt cx="5694093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105042" y="3177816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103370" y="4365112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설명자료</a:t>
            </a:r>
            <a:r>
              <a:rPr lang="en-US" altLang="ko-KR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40756" y="800708"/>
            <a:ext cx="21563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Ⅵ</a:t>
            </a:r>
            <a:endParaRPr lang="ko-KR" altLang="en-US" sz="16600" dirty="0"/>
          </a:p>
        </p:txBody>
      </p:sp>
    </p:spTree>
    <p:extLst>
      <p:ext uri="{BB962C8B-B14F-4D97-AF65-F5344CB8AC3E}">
        <p14:creationId xmlns="" xmlns:p14="http://schemas.microsoft.com/office/powerpoint/2010/main" val="4112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6. 2030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스포츠비전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2030 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스포츠비전 개요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95323" y="1376772"/>
            <a:ext cx="8496301" cy="360000"/>
          </a:xfrm>
          <a:prstGeom prst="rect">
            <a:avLst/>
          </a:prstGeom>
          <a:solidFill>
            <a:srgbClr val="FFFFFF">
              <a:lumMod val="50000"/>
            </a:srgbClr>
          </a:solidFill>
          <a:ln w="12700">
            <a:noFill/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ko-KR"/>
            </a:defPPr>
            <a:lvl1pPr algn="ctr" fontAlgn="auto" latinLnBrk="0">
              <a:spcBef>
                <a:spcPts val="0"/>
              </a:spcBef>
              <a:spcAft>
                <a:spcPts val="0"/>
              </a:spcAft>
              <a:defRPr sz="1400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  <a:lvl2pPr algn="l">
              <a:defRPr sz="1100">
                <a:latin typeface="돋움" pitchFamily="50" charset="-127"/>
                <a:ea typeface="굴림" pitchFamily="50" charset="-127"/>
              </a:defRPr>
            </a:lvl2pPr>
            <a:lvl3pPr algn="l">
              <a:defRPr sz="1100">
                <a:latin typeface="돋움" pitchFamily="50" charset="-127"/>
                <a:ea typeface="굴림" pitchFamily="50" charset="-127"/>
              </a:defRPr>
            </a:lvl3pPr>
            <a:lvl4pPr algn="l">
              <a:defRPr sz="1100">
                <a:latin typeface="돋움" pitchFamily="50" charset="-127"/>
                <a:ea typeface="굴림" pitchFamily="50" charset="-127"/>
              </a:defRPr>
            </a:lvl4pPr>
            <a:lvl5pPr algn="l">
              <a:defRPr sz="1100">
                <a:latin typeface="돋움" pitchFamily="50" charset="-127"/>
                <a:ea typeface="굴림" pitchFamily="50" charset="-127"/>
              </a:defRPr>
            </a:lvl5pPr>
            <a:lvl6pPr>
              <a:defRPr sz="1100">
                <a:latin typeface="돋움" pitchFamily="50" charset="-127"/>
                <a:ea typeface="굴림" pitchFamily="50" charset="-127"/>
              </a:defRPr>
            </a:lvl6pPr>
            <a:lvl7pPr>
              <a:defRPr sz="1100">
                <a:latin typeface="돋움" pitchFamily="50" charset="-127"/>
                <a:ea typeface="굴림" pitchFamily="50" charset="-127"/>
              </a:defRPr>
            </a:lvl7pPr>
            <a:lvl8pPr>
              <a:defRPr sz="1100">
                <a:latin typeface="돋움" pitchFamily="50" charset="-127"/>
                <a:ea typeface="굴림" pitchFamily="50" charset="-127"/>
              </a:defRPr>
            </a:lvl8pPr>
            <a:lvl9pPr>
              <a:defRPr sz="1100">
                <a:latin typeface="돋움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 smtClean="0"/>
              <a:t>2030 </a:t>
            </a:r>
            <a:r>
              <a:rPr lang="ko-KR" altLang="en-US" sz="1600" dirty="0" smtClean="0"/>
              <a:t>스포츠 비전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사람을 위한 스포츠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건강한 삶의 행복</a:t>
            </a:r>
            <a:endParaRPr lang="en-US" altLang="ko-KR" sz="1600" dirty="0"/>
          </a:p>
        </p:txBody>
      </p:sp>
      <p:sp>
        <p:nvSpPr>
          <p:cNvPr id="38" name="직사각형 37"/>
          <p:cNvSpPr/>
          <p:nvPr/>
        </p:nvSpPr>
        <p:spPr>
          <a:xfrm>
            <a:off x="416496" y="4079208"/>
            <a:ext cx="2971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ko-KR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2018</a:t>
            </a:r>
            <a:r>
              <a:rPr lang="ko-KR" altLang="en-US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28</a:t>
            </a:r>
            <a:r>
              <a:rPr lang="ko-KR" altLang="en-US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br>
              <a:rPr lang="en-US" altLang="ko-KR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2030</a:t>
            </a:r>
            <a:r>
              <a:rPr lang="ko-KR" altLang="en-US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스포츠 비전</a:t>
            </a:r>
            <a:r>
              <a:rPr lang="en-US" altLang="ko-KR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lang="ko-KR" altLang="en-US" i="1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발표</a:t>
            </a:r>
            <a:endParaRPr lang="en-US" altLang="ko-KR" i="1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1250919" y="4824761"/>
            <a:ext cx="7399766" cy="703074"/>
            <a:chOff x="861805" y="5588504"/>
            <a:chExt cx="6935511" cy="703074"/>
          </a:xfrm>
        </p:grpSpPr>
        <p:sp>
          <p:nvSpPr>
            <p:cNvPr id="40" name="TextBox 39"/>
            <p:cNvSpPr txBox="1"/>
            <p:nvPr/>
          </p:nvSpPr>
          <p:spPr>
            <a:xfrm>
              <a:off x="1179486" y="5588504"/>
              <a:ext cx="6617830" cy="3600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  <a:defRPr/>
              </a:pPr>
              <a:r>
                <a:rPr lang="ko-KR" altLang="en-US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운동하기 편한 나라 </a:t>
              </a:r>
              <a:r>
                <a:rPr lang="en-US" altLang="ko-KR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국민이 스포츠를 즐기며 건강하게 살수 있도록 지원</a:t>
              </a:r>
              <a:endPara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algn="l">
                <a:buFont typeface="Wingdings" panose="05000000000000000000" pitchFamily="2" charset="2"/>
                <a:buChar char="ü"/>
                <a:defRPr/>
              </a:pPr>
              <a:r>
                <a:rPr lang="ko-KR" altLang="en-US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스포츠클럽 시스템 정착 </a:t>
              </a:r>
              <a:r>
                <a:rPr lang="en-US" altLang="ko-KR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600" i="1" spc="-100" dirty="0" err="1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선순환</a:t>
              </a:r>
              <a:r>
                <a:rPr lang="ko-KR" altLang="en-US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 스포츠 시스템 정착</a:t>
              </a:r>
              <a:endPara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algn="l">
                <a:buFont typeface="Wingdings" panose="05000000000000000000" pitchFamily="2" charset="2"/>
                <a:buChar char="ü"/>
                <a:defRPr/>
              </a:pPr>
              <a:r>
                <a:rPr lang="ko-KR" altLang="en-US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 가치의 사회적 확산 </a:t>
              </a:r>
              <a:r>
                <a:rPr lang="en-US" altLang="ko-KR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6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스포츠가치 확산을 위한 사회적 여건 조성</a:t>
              </a:r>
              <a:endPara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Freeform 4"/>
            <p:cNvSpPr>
              <a:spLocks/>
            </p:cNvSpPr>
            <p:nvPr/>
          </p:nvSpPr>
          <p:spPr bwMode="auto">
            <a:xfrm rot="5400000">
              <a:off x="627805" y="5877578"/>
              <a:ext cx="648000" cy="180000"/>
            </a:xfrm>
            <a:prstGeom prst="triangle">
              <a:avLst/>
            </a:prstGeom>
            <a:gradFill rotWithShape="1">
              <a:gsLst>
                <a:gs pos="0">
                  <a:srgbClr val="FFFFFF">
                    <a:lumMod val="65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40" y="2260598"/>
            <a:ext cx="2533037" cy="1816474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3512840" y="2456890"/>
            <a:ext cx="5652000" cy="1260142"/>
            <a:chOff x="3517205" y="2708918"/>
            <a:chExt cx="7450334" cy="1673740"/>
          </a:xfrm>
        </p:grpSpPr>
        <p:sp>
          <p:nvSpPr>
            <p:cNvPr id="44" name="타원 43"/>
            <p:cNvSpPr/>
            <p:nvPr/>
          </p:nvSpPr>
          <p:spPr>
            <a:xfrm>
              <a:off x="3517205" y="2708918"/>
              <a:ext cx="1708930" cy="1673739"/>
            </a:xfrm>
            <a:prstGeom prst="ellipse">
              <a:avLst/>
            </a:prstGeom>
            <a:solidFill>
              <a:srgbClr val="A9C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사람중심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4952556" y="2708918"/>
              <a:ext cx="1708930" cy="1673739"/>
            </a:xfrm>
            <a:prstGeom prst="ellipse">
              <a:avLst/>
            </a:prstGeom>
            <a:solidFill>
              <a:srgbClr val="F8E99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삶의 질</a:t>
              </a:r>
              <a:endParaRPr lang="en-US" altLang="ko-KR" sz="1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향상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6387907" y="2708918"/>
              <a:ext cx="1708930" cy="1673739"/>
            </a:xfrm>
            <a:prstGeom prst="ellipse">
              <a:avLst/>
            </a:prstGeom>
            <a:solidFill>
              <a:srgbClr val="C4DA9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건강한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공동체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7823258" y="2708918"/>
              <a:ext cx="1708930" cy="167374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정의로운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9258609" y="2708918"/>
              <a:ext cx="1708930" cy="1673740"/>
            </a:xfrm>
            <a:prstGeom prst="ellipse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민주적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4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거버넌스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512840" y="1964855"/>
            <a:ext cx="5652000" cy="307777"/>
            <a:chOff x="3162758" y="755786"/>
            <a:chExt cx="3579874" cy="307777"/>
          </a:xfrm>
        </p:grpSpPr>
        <p:sp>
          <p:nvSpPr>
            <p:cNvPr id="60" name="직사각형 59"/>
            <p:cNvSpPr/>
            <p:nvPr/>
          </p:nvSpPr>
          <p:spPr>
            <a:xfrm>
              <a:off x="3162758" y="755786"/>
              <a:ext cx="35798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spc="-130" dirty="0" smtClean="0">
                  <a:solidFill>
                    <a:srgbClr val="1F497D"/>
                  </a:solidFill>
                  <a:latin typeface="맑은 고딕" pitchFamily="50" charset="-127"/>
                  <a:ea typeface="맑은 고딕" pitchFamily="50" charset="-127"/>
                </a:rPr>
                <a:t>2030 </a:t>
              </a:r>
              <a:r>
                <a:rPr lang="ko-KR" altLang="en-US" sz="1400" spc="-130" dirty="0" smtClean="0">
                  <a:solidFill>
                    <a:srgbClr val="1F497D"/>
                  </a:solidFill>
                  <a:latin typeface="맑은 고딕" pitchFamily="50" charset="-127"/>
                  <a:ea typeface="맑은 고딕" pitchFamily="50" charset="-127"/>
                </a:rPr>
                <a:t>스포츠비전 핵심어</a:t>
              </a:r>
              <a:endParaRPr lang="ko-KR" altLang="en-US" sz="1400" spc="-130" dirty="0">
                <a:solidFill>
                  <a:srgbClr val="1F497D"/>
                </a:solidFill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 bwMode="auto">
            <a:xfrm>
              <a:off x="3224808" y="1035326"/>
              <a:ext cx="3456000" cy="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그룹 61"/>
          <p:cNvGrpSpPr/>
          <p:nvPr/>
        </p:nvGrpSpPr>
        <p:grpSpPr>
          <a:xfrm>
            <a:off x="4196916" y="3913326"/>
            <a:ext cx="4931920" cy="420078"/>
            <a:chOff x="3605142" y="4453386"/>
            <a:chExt cx="5224547" cy="420078"/>
          </a:xfrm>
        </p:grpSpPr>
        <p:sp>
          <p:nvSpPr>
            <p:cNvPr id="63" name="Rectangle 54"/>
            <p:cNvSpPr>
              <a:spLocks noChangeArrowheads="1"/>
            </p:cNvSpPr>
            <p:nvPr/>
          </p:nvSpPr>
          <p:spPr bwMode="auto">
            <a:xfrm>
              <a:off x="3605142" y="4453386"/>
              <a:ext cx="1196971" cy="4200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rIns="108000" anchor="ctr"/>
            <a:lstStyle/>
            <a:p>
              <a:pPr algn="ctr">
                <a:lnSpc>
                  <a:spcPct val="90000"/>
                </a:lnSpc>
                <a:tabLst>
                  <a:tab pos="180975" algn="l"/>
                </a:tabLst>
                <a:defRPr/>
              </a:pPr>
              <a:r>
                <a:rPr lang="ko-KR" altLang="en-US" sz="11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sym typeface="Heiti TC Medium"/>
                </a:rPr>
                <a:t>신나는 스포츠</a:t>
              </a:r>
              <a:endParaRPr lang="en-US" altLang="ko-KR" sz="11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Heiti TC Medium"/>
              </a:endParaRPr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4948075" y="4453386"/>
              <a:ext cx="1195749" cy="418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rIns="108000" anchor="ctr"/>
            <a:lstStyle/>
            <a:p>
              <a:pPr algn="ctr">
                <a:lnSpc>
                  <a:spcPct val="90000"/>
                </a:lnSpc>
                <a:tabLst>
                  <a:tab pos="180975" algn="l"/>
                </a:tabLst>
                <a:defRPr/>
              </a:pPr>
              <a:r>
                <a:rPr lang="ko-KR" altLang="en-US" sz="11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sym typeface="Heiti TC Medium"/>
                </a:rPr>
                <a:t>함께하는 스포츠</a:t>
              </a:r>
              <a:endParaRPr lang="en-US" altLang="ko-KR" sz="11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Heiti TC Medium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6289786" y="4453386"/>
              <a:ext cx="1196971" cy="4200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rIns="108000" anchor="ctr"/>
            <a:lstStyle/>
            <a:p>
              <a:pPr algn="ctr">
                <a:lnSpc>
                  <a:spcPct val="90000"/>
                </a:lnSpc>
                <a:tabLst>
                  <a:tab pos="180975" algn="l"/>
                </a:tabLst>
                <a:defRPr/>
              </a:pPr>
              <a:r>
                <a:rPr lang="ko-KR" altLang="en-US" sz="11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sym typeface="Heiti TC Medium"/>
                </a:rPr>
                <a:t>자랑스러운 스포츠</a:t>
              </a:r>
              <a:endParaRPr lang="en-US" altLang="ko-KR" sz="11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Heiti TC Medium"/>
              </a:endParaRPr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7632718" y="4453386"/>
              <a:ext cx="1196971" cy="4200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rIns="108000" anchor="ctr"/>
            <a:lstStyle/>
            <a:p>
              <a:pPr algn="ctr">
                <a:lnSpc>
                  <a:spcPct val="90000"/>
                </a:lnSpc>
                <a:tabLst>
                  <a:tab pos="180975" algn="l"/>
                </a:tabLst>
                <a:defRPr/>
              </a:pPr>
              <a:r>
                <a:rPr lang="ko-KR" altLang="en-US" sz="1100" spc="-1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sym typeface="Heiti TC Medium"/>
                </a:rPr>
                <a:t>풀뿌리</a:t>
              </a:r>
              <a:r>
                <a:rPr lang="ko-KR" altLang="en-US" sz="11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sym typeface="Heiti TC Medium"/>
                </a:rPr>
                <a:t> 스포츠</a:t>
              </a:r>
              <a:endParaRPr lang="en-US" altLang="ko-KR" sz="11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Heiti TC Medium"/>
              </a:endParaRPr>
            </a:p>
          </p:txBody>
        </p:sp>
      </p:grpSp>
      <p:sp>
        <p:nvSpPr>
          <p:cNvPr id="67" name="직사각형 66"/>
          <p:cNvSpPr/>
          <p:nvPr/>
        </p:nvSpPr>
        <p:spPr bwMode="auto">
          <a:xfrm>
            <a:off x="3549472" y="3910872"/>
            <a:ext cx="523588" cy="4310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ko-KR" altLang="en-US" sz="105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추진</a:t>
            </a:r>
            <a:r>
              <a:rPr lang="en-US" altLang="ko-KR" sz="105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/>
            </a:r>
            <a:br>
              <a:rPr lang="en-US" altLang="ko-KR" sz="105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</a:br>
            <a:r>
              <a:rPr lang="ko-KR" altLang="en-US" sz="105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전략</a:t>
            </a:r>
            <a:endParaRPr lang="ko-KR" altLang="en-US" sz="105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Intro.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선진사례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5967" y="2058786"/>
            <a:ext cx="4199022" cy="396040"/>
            <a:chOff x="488504" y="1052736"/>
            <a:chExt cx="8928935" cy="396040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일본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사회문제 해결을 위한 스포츠클럽 육성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37357" y="2062664"/>
            <a:ext cx="4199022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독일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클럽을 통한 지역커뮤니티 활성화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!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 bwMode="auto">
          <a:xfrm>
            <a:off x="704850" y="1346960"/>
            <a:ext cx="8496300" cy="52540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선진국은 이와 같은 스포츠의 긍정적인 효과를 확산시키기 위해</a:t>
            </a:r>
            <a:endParaRPr lang="en-US" altLang="ko-KR" sz="140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육성 및 활성화 정책을 적극적으로 수립하고 실행하고 있음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endParaRPr lang="en-US" altLang="ko-KR" sz="14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667044" y="3284984"/>
            <a:ext cx="8826044" cy="2894607"/>
            <a:chOff x="667044" y="2672916"/>
            <a:chExt cx="8826044" cy="2894607"/>
          </a:xfrm>
        </p:grpSpPr>
        <p:sp>
          <p:nvSpPr>
            <p:cNvPr id="25" name="직사각형 30"/>
            <p:cNvSpPr>
              <a:spLocks noChangeArrowheads="1"/>
            </p:cNvSpPr>
            <p:nvPr/>
          </p:nvSpPr>
          <p:spPr bwMode="auto">
            <a:xfrm>
              <a:off x="667044" y="3913012"/>
              <a:ext cx="605016" cy="16185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성공</a:t>
              </a:r>
              <a: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요인</a:t>
              </a:r>
            </a:p>
          </p:txBody>
        </p:sp>
        <p:sp>
          <p:nvSpPr>
            <p:cNvPr id="26" name="직사각형 30"/>
            <p:cNvSpPr>
              <a:spLocks noChangeArrowheads="1"/>
            </p:cNvSpPr>
            <p:nvPr/>
          </p:nvSpPr>
          <p:spPr bwMode="auto">
            <a:xfrm>
              <a:off x="667044" y="2673041"/>
              <a:ext cx="605016" cy="5189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제도</a:t>
              </a:r>
            </a:p>
          </p:txBody>
        </p:sp>
        <p:sp>
          <p:nvSpPr>
            <p:cNvPr id="27" name="직사각형 30"/>
            <p:cNvSpPr>
              <a:spLocks noChangeArrowheads="1"/>
            </p:cNvSpPr>
            <p:nvPr/>
          </p:nvSpPr>
          <p:spPr bwMode="auto">
            <a:xfrm>
              <a:off x="667044" y="3254240"/>
              <a:ext cx="605016" cy="5229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성과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 bwMode="auto">
            <a:xfrm>
              <a:off x="688467" y="3834821"/>
              <a:ext cx="428400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1290802" y="3261844"/>
              <a:ext cx="4094246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교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시설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활용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(89%),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학생 비율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(37%),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보조금 외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(50%)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클럽 수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3,600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여개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회원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수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2,006 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만명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인구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15.8%)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>
              <a:off x="1290802" y="2672916"/>
              <a:ext cx="4022361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NPO(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비영리단체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등록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보조금 및 세제혜택 제공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종합형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지역스포츠클럽 육성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다종목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지도자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자율 운영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31" name="Rectangle 76"/>
            <p:cNvSpPr>
              <a:spLocks noChangeArrowheads="1"/>
            </p:cNvSpPr>
            <p:nvPr/>
          </p:nvSpPr>
          <p:spPr bwMode="auto">
            <a:xfrm>
              <a:off x="1280715" y="3921121"/>
              <a:ext cx="3711996" cy="16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지역사회 문제의 해결책으로 스포츠클럽 육성</a:t>
              </a:r>
              <a: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개인주의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지역 커뮤니티 붕괴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노인 건강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문제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 )</a:t>
              </a:r>
              <a:endParaRPr kumimoji="0"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법∙제도 개선으로 클럽 시설 환경 조성  </a:t>
              </a:r>
              <a:r>
                <a:rPr kumimoji="0" lang="en-US" altLang="ko-KR" sz="13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3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학교 체육시설 개방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공공시설의 지정관리자 제도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지역 커뮤니티의 場 역할 수행</a:t>
              </a:r>
              <a: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대부분 자원봉사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자율적 운영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문화활동 병행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2" name="직사각형 30"/>
            <p:cNvSpPr>
              <a:spLocks noChangeArrowheads="1"/>
            </p:cNvSpPr>
            <p:nvPr/>
          </p:nvSpPr>
          <p:spPr bwMode="auto">
            <a:xfrm>
              <a:off x="5135873" y="3949016"/>
              <a:ext cx="654609" cy="16185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성공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요인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0"/>
            <p:cNvSpPr>
              <a:spLocks noChangeArrowheads="1"/>
            </p:cNvSpPr>
            <p:nvPr/>
          </p:nvSpPr>
          <p:spPr bwMode="auto">
            <a:xfrm>
              <a:off x="5135873" y="2709045"/>
              <a:ext cx="654609" cy="5189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제도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직사각형 30"/>
            <p:cNvSpPr>
              <a:spLocks noChangeArrowheads="1"/>
            </p:cNvSpPr>
            <p:nvPr/>
          </p:nvSpPr>
          <p:spPr bwMode="auto">
            <a:xfrm>
              <a:off x="5135873" y="3290244"/>
              <a:ext cx="654609" cy="5229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성과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*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5805056" y="3297848"/>
              <a:ext cx="3611964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자체 시설 보유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(40%),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성인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외 비율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(42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보조금 외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(89%)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클럽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수 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11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만개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회원 수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2,750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만명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인구 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35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%),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5805056" y="2708920"/>
              <a:ext cx="3535941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비영리법인 등록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사업비 지원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조세 감면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무상임대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특정 연령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,/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계층 집중 억제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우수한 인프라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대부분 무상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</a:t>
              </a:r>
              <a:endParaRPr kumimoji="0"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7" name="Rectangle 76"/>
            <p:cNvSpPr>
              <a:spLocks noChangeArrowheads="1"/>
            </p:cNvSpPr>
            <p:nvPr/>
          </p:nvSpPr>
          <p:spPr bwMode="auto">
            <a:xfrm>
              <a:off x="5781092" y="3957125"/>
              <a:ext cx="3711996" cy="16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생활체육 중심으로 정부 주도의 전략적 육성</a:t>
              </a:r>
              <a: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스포츠인프라 구축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전담조직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**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편성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캠페인 전개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</a:t>
              </a:r>
              <a:endParaRPr kumimoji="0"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클럽 회원 중심의 운영으로 자발성 극대화</a:t>
              </a:r>
              <a: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자원봉사 형태의 자발적 지도 및 행정 인력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88%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이상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</a:t>
              </a:r>
            </a:p>
            <a:p>
              <a:pPr marL="171450" lvl="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청소년 참여기회 보장</a:t>
              </a:r>
              <a: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회원의 </a:t>
              </a:r>
              <a: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20% </a:t>
              </a: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이상</a:t>
              </a:r>
              <a: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)!</a:t>
              </a:r>
              <a:b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청소년회원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20%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이상 확보 시 공공지원 확보 가능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 bwMode="auto">
            <a:xfrm>
              <a:off x="5133020" y="3870825"/>
              <a:ext cx="428400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8" name="Picture 4" descr="http://i1.search.daumcdn.net/cfile4/image/142E351496A2319C3D1D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2" y="2645736"/>
            <a:ext cx="670132" cy="467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직사각형 48"/>
          <p:cNvSpPr/>
          <p:nvPr/>
        </p:nvSpPr>
        <p:spPr bwMode="auto">
          <a:xfrm>
            <a:off x="1388604" y="2528195"/>
            <a:ext cx="3406527" cy="69389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개방성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공공성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 해결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중심의 지역스포츠 클럽 운영</a:t>
            </a:r>
            <a:endParaRPr lang="ko-KR" altLang="en-US" sz="1300" i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5947665" y="2504565"/>
            <a:ext cx="3406527" cy="69389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긍정적 가치를 확인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육성을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위한 다양한 지원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조세혜택 등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</a:t>
            </a:r>
            <a:endParaRPr lang="ko-KR" altLang="en-US" sz="1300" i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1" name="Picture 6" descr="http://i1.search.daumcdn.net/cfile103/image/192E351496A20A3D0DA6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670200"/>
            <a:ext cx="603888" cy="42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43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2030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스포츠비전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2030 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스포츠비전 특징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9191014"/>
              </p:ext>
            </p:extLst>
          </p:nvPr>
        </p:nvGraphicFramePr>
        <p:xfrm>
          <a:off x="508266" y="2128085"/>
          <a:ext cx="8827084" cy="2562759"/>
        </p:xfrm>
        <a:graphic>
          <a:graphicData uri="http://schemas.openxmlformats.org/drawingml/2006/table">
            <a:tbl>
              <a:tblPr firstRow="1" bandRow="1"/>
              <a:tblGrid>
                <a:gridCol w="521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6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9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9413"/>
                <a:gridCol w="2013078"/>
              </a:tblGrid>
              <a:tr h="47372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00" baseline="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200" spc="-10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 </a:t>
                      </a:r>
                      <a:r>
                        <a:rPr lang="en-US" altLang="ko-KR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국민체육진흥 </a:t>
                      </a:r>
                      <a:endParaRPr lang="en-US" altLang="ko-KR" sz="1200" spc="-100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개년 계획</a:t>
                      </a:r>
                      <a:r>
                        <a:rPr lang="en-US" altLang="ko-KR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(2003~2008)</a:t>
                      </a:r>
                      <a:endParaRPr lang="ko-KR" altLang="en-US" sz="1200" spc="-1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문화비전</a:t>
                      </a:r>
                      <a:endParaRPr lang="en-US" altLang="ko-KR" sz="1200" spc="-100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(2008~2012)</a:t>
                      </a:r>
                      <a:endParaRPr lang="ko-KR" altLang="en-US" sz="1200" spc="-1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스포츠비전 </a:t>
                      </a:r>
                      <a:r>
                        <a:rPr lang="en-US" altLang="ko-KR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br>
                        <a:rPr lang="en-US" altLang="ko-KR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spc="-1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(2013)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sz="1200" spc="-100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kern="1200" spc="-100" dirty="0" smtClean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2030 </a:t>
                      </a:r>
                      <a:r>
                        <a:rPr lang="ko-KR" altLang="en-US" sz="1400" b="1" kern="1200" spc="-100" dirty="0" smtClean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스포츠비전</a:t>
                      </a:r>
                      <a:r>
                        <a:rPr lang="en-US" altLang="ko-KR" sz="1400" b="1" kern="1200" spc="-100" dirty="0" smtClean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400" b="1" kern="1200" spc="-100" dirty="0" smtClean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400" b="1" kern="1200" spc="-100" dirty="0" smtClean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(2018)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80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비전</a:t>
                      </a:r>
                      <a:endParaRPr lang="ko-KR" altLang="en-US" sz="1100" b="1" spc="-1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 선진 국가 실현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 시대</a:t>
                      </a:r>
                      <a: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b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스포츠로 대한민국을 바꿉니다</a:t>
                      </a:r>
                      <a: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  <a:endParaRPr lang="ko-KR" altLang="en-US" sz="1100" b="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사람을 위한 스포츠</a:t>
                      </a:r>
                      <a:r>
                        <a:rPr lang="en-US" altLang="ko-KR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br>
                        <a:rPr lang="en-US" altLang="ko-KR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건강한 삶의 행복</a:t>
                      </a:r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80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</a:t>
                      </a:r>
                      <a:endParaRPr lang="ko-KR" altLang="en-US" sz="1100" b="1" spc="-1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 활성화를 통한 </a:t>
                      </a:r>
                      <a:endParaRPr lang="en-US" altLang="ko-KR" sz="1100" spc="-100" dirty="0" smtClean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국민건강 증진</a:t>
                      </a:r>
                      <a:endParaRPr lang="en-US" altLang="ko-KR" sz="1100" spc="-100" dirty="0" smtClean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모든 국민이 스포츠 권리를</a:t>
                      </a:r>
                      <a:r>
                        <a:rPr lang="en-US" altLang="ko-KR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누리는 사회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스포츠를 통한 사회 전반의 변화</a:t>
                      </a:r>
                      <a:endParaRPr lang="ko-KR" altLang="en-US" sz="1100" b="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스포츠복지 실현을 위한 시스템 및 사회적 여건 조성</a:t>
                      </a:r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80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</a:t>
                      </a:r>
                      <a:endParaRPr lang="en-US" altLang="ko-KR" sz="1100" b="1" spc="-1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</a:t>
                      </a:r>
                      <a:endParaRPr lang="ko-KR" altLang="en-US" sz="1100" b="1" spc="-1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 참가 여건</a:t>
                      </a:r>
                      <a:r>
                        <a:rPr lang="ko-KR" altLang="en-US" sz="1100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증대</a:t>
                      </a:r>
                      <a:r>
                        <a:rPr lang="en-US" altLang="ko-KR" sz="1100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</a:t>
                      </a:r>
                      <a:r>
                        <a:rPr lang="en-US" altLang="ko-KR" sz="1100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100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삶의 질에 대한 관심 증가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비만율 점차 증가</a:t>
                      </a:r>
                      <a:r>
                        <a:rPr lang="en-US" altLang="ko-KR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 참여율</a:t>
                      </a:r>
                      <a:r>
                        <a:rPr lang="ko-KR" altLang="en-US" sz="1100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답보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건강수명 연장</a:t>
                      </a:r>
                      <a:r>
                        <a:rPr lang="ko-KR" altLang="en-US" sz="1100" b="0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대한 관심 증대</a:t>
                      </a:r>
                      <a: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b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행복지수 저하 등 사회 문제 산적</a:t>
                      </a:r>
                      <a:endParaRPr lang="ko-KR" altLang="en-US" sz="1100" b="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인구구조 변화와 사회갈등 심화</a:t>
                      </a:r>
                      <a:r>
                        <a:rPr lang="en-US" altLang="ko-KR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스포츠정의에 대한 관심 증대</a:t>
                      </a:r>
                      <a:r>
                        <a:rPr lang="en-US" altLang="ko-KR" sz="1100" b="1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spc="-100" baseline="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80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</a:t>
                      </a:r>
                      <a:r>
                        <a:rPr lang="en-US" altLang="ko-KR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초점</a:t>
                      </a:r>
                      <a:endParaRPr lang="ko-KR" altLang="en-US" sz="1100" b="1" spc="-1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늘어나는 생활체육 수요 대비 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생활체육에 참여하지 않는 미참여자 유인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 참여 환경 개선</a:t>
                      </a:r>
                      <a:r>
                        <a:rPr lang="en-US" altLang="ko-KR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스포츠산업 및 국제대회 경쟁력 강화</a:t>
                      </a:r>
                      <a:endParaRPr lang="ko-KR" altLang="en-US" sz="1100" b="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스포츠를 통한 사회통합</a:t>
                      </a:r>
                      <a:r>
                        <a:rPr lang="en-US" altLang="ko-KR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긍정적인 스포츠가치 확산</a:t>
                      </a:r>
                      <a:endParaRPr lang="ko-KR" altLang="en-US" sz="1100" b="1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80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접근</a:t>
                      </a:r>
                      <a:endParaRPr lang="en-US" altLang="ko-KR" sz="1100" b="1" spc="-1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방향</a:t>
                      </a:r>
                      <a:endParaRPr lang="ko-KR" altLang="en-US" sz="1100" b="1" spc="-1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 참여의 양적 증대</a:t>
                      </a:r>
                      <a:r>
                        <a:rPr lang="en-US" altLang="ko-KR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(Quantity)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 참여의 질적 개선 추가</a:t>
                      </a:r>
                      <a:r>
                        <a:rPr lang="en-US" altLang="ko-KR" sz="110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(Quality)</a:t>
                      </a:r>
                      <a:endParaRPr lang="ko-KR" altLang="en-US" sz="1100" spc="-1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생활체육 진입 장벽 저하를 통한</a:t>
                      </a:r>
                      <a:endParaRPr lang="en-US" altLang="ko-KR" sz="1100" b="0" spc="-100" dirty="0" smtClean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/>
                      <a:r>
                        <a:rPr lang="ko-KR" altLang="en-US" sz="1100" b="0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저변 확대 및 경쟁력 강화</a:t>
                      </a:r>
                      <a:endParaRPr lang="en-US" altLang="ko-KR" sz="1100" b="0" spc="-100" dirty="0" smtClean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en-US" altLang="ko-KR" sz="1100" b="1" spc="-100" dirty="0" smtClean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 시스템 도입</a:t>
                      </a:r>
                      <a:r>
                        <a:rPr lang="en-US" altLang="ko-KR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spc="-100" dirty="0" err="1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민주적거버넌스</a:t>
                      </a:r>
                      <a:r>
                        <a:rPr lang="en-US" altLang="ko-KR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spc="-100" dirty="0" smtClean="0">
                          <a:solidFill>
                            <a:sysClr val="windowText" lastClr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공동체 강조</a:t>
                      </a:r>
                      <a:endParaRPr lang="en-US" altLang="ko-KR" sz="1100" b="1" spc="-100" dirty="0" smtClean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504" y="5970476"/>
            <a:ext cx="7302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자료참조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 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국민체육 진흥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개년 계획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(2003), </a:t>
            </a:r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문화비전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(2008), </a:t>
            </a:r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 비전 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2018(2013), </a:t>
            </a:r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국민생활체육진흥 종합계획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2013), 2030</a:t>
            </a:r>
            <a:r>
              <a:rPr kumimoji="0" lang="ko-KR" altLang="en-US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스포츠비전</a:t>
            </a:r>
            <a:r>
              <a:rPr kumimoji="0" lang="en-US" altLang="ko-KR" sz="9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(2018)</a:t>
            </a:r>
            <a:endParaRPr kumimoji="0" lang="ko-KR" altLang="en-US" sz="900" b="0" i="1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gray">
          <a:xfrm>
            <a:off x="7373735" y="1992297"/>
            <a:ext cx="403872" cy="34023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b="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 rot="5400000">
            <a:off x="6092276" y="3254509"/>
            <a:ext cx="2078287" cy="183937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b="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88504" y="1325815"/>
            <a:ext cx="8912058" cy="55617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정부의 체육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정책은 단순 양적 확산이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아닌 계층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 별 스포츠 참여 확대를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통한 전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국민의 스포츠 참여 증진으로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변경되고 있으며 특히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2030</a:t>
            </a:r>
            <a:r>
              <a:rPr lang="ko-KR" altLang="en-US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스포츠는 그 실현방법에 있어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공동체</a:t>
            </a:r>
            <a:r>
              <a:rPr lang="en-US" altLang="ko-KR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스포츠가치확산</a:t>
            </a:r>
            <a:r>
              <a:rPr lang="en-US" altLang="ko-KR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‘</a:t>
            </a:r>
            <a:r>
              <a:rPr lang="ko-KR" altLang="en-US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민주적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거버넌스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강조 </a:t>
            </a:r>
            <a:endParaRPr lang="en-US" altLang="ko-KR" sz="1400" spc="-1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341843" y="4856093"/>
            <a:ext cx="922110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0000" anchor="ctr">
            <a:spAutoFit/>
          </a:bodyPr>
          <a:lstStyle/>
          <a:p>
            <a:pPr indent="3175" algn="ctr">
              <a:spcAft>
                <a:spcPts val="600"/>
              </a:spcAft>
            </a:pPr>
            <a:r>
              <a:rPr lang="ko-KR" altLang="en-US" sz="14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국민의 삶의 질 향상을 위한 스포츠 복지확대라는 측면에서 스포츠비전 </a:t>
            </a:r>
            <a:r>
              <a:rPr lang="en-US" altLang="ko-KR" sz="14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2018</a:t>
            </a:r>
            <a:r>
              <a:rPr lang="ko-KR" altLang="en-US" sz="14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과  다소 비슷하나</a:t>
            </a:r>
            <a:endParaRPr lang="en-US" altLang="ko-KR" sz="1400" i="1" spc="-1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3175" algn="ctr">
              <a:spcAft>
                <a:spcPts val="300"/>
              </a:spcAft>
            </a:pP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2030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스포츠비전은 개별 참여자 확대를 넘어 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공동체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지역사회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가 함께 참여하고 진행하는 스포츠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단순한 성과 창출이 아닌 스포츠가치 확산과 공정하고 민주적인 </a:t>
            </a:r>
            <a:r>
              <a:rPr lang="ko-KR" altLang="en-US" sz="1600" i="1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거버넌스를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구축하는데 집중   </a:t>
            </a:r>
            <a:endParaRPr lang="en-US" altLang="ko-KR" sz="1600" i="1" spc="-1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276562" y="2055306"/>
            <a:ext cx="2124000" cy="2700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none" rtlCol="0" anchor="ctr">
            <a:noAutofit/>
          </a:bodyPr>
          <a:lstStyle/>
          <a:p>
            <a:pPr algn="ctr"/>
            <a:endParaRPr lang="ko-KR" altLang="en-US" sz="1600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5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2030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스포츠비전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2030 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스포츠비전 주요특징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704850" y="1355427"/>
            <a:ext cx="8496300" cy="52540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함께하는 스포츠의 중요성을 강조하며 이를 실현하기 위한 핵심으로 스포츠클럽을 명시하고 있으며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활성화 되기 위한 시스템을 정착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스포츠가치의 사회적 확산을 모색하고자 함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3" descr="어두운 상향 대각선"/>
          <p:cNvSpPr>
            <a:spLocks noChangeArrowheads="1"/>
          </p:cNvSpPr>
          <p:nvPr/>
        </p:nvSpPr>
        <p:spPr bwMode="auto">
          <a:xfrm>
            <a:off x="2517290" y="4352302"/>
            <a:ext cx="3232550" cy="392284"/>
          </a:xfrm>
          <a:prstGeom prst="rect">
            <a:avLst/>
          </a:prstGeom>
          <a:pattFill prst="dkUpDiag">
            <a:fgClr>
              <a:srgbClr val="FFCC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 spc="-100" dirty="0" smtClea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3" descr="어두운 상향 대각선"/>
          <p:cNvSpPr>
            <a:spLocks noChangeArrowheads="1"/>
          </p:cNvSpPr>
          <p:nvPr/>
        </p:nvSpPr>
        <p:spPr bwMode="auto">
          <a:xfrm>
            <a:off x="2951953" y="2469669"/>
            <a:ext cx="1403762" cy="395957"/>
          </a:xfrm>
          <a:prstGeom prst="rect">
            <a:avLst/>
          </a:prstGeom>
          <a:pattFill prst="dkUpDiag">
            <a:fgClr>
              <a:srgbClr val="FFCC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 spc="-100" dirty="0" smtClea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73"/>
          <p:cNvSpPr>
            <a:spLocks noChangeArrowheads="1"/>
          </p:cNvSpPr>
          <p:nvPr/>
        </p:nvSpPr>
        <p:spPr bwMode="auto">
          <a:xfrm>
            <a:off x="2585283" y="3726619"/>
            <a:ext cx="3229677" cy="55259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lIns="72000" tIns="18000" rIns="72000" bIns="18000" anchor="ctr" anchorCtr="0">
            <a:noAutofit/>
          </a:bodyPr>
          <a:lstStyle/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평생동안</a:t>
            </a: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즐기는 맞춤형 스포츠 프로그램</a:t>
            </a:r>
            <a:endParaRPr lang="en-US" altLang="ko-KR" sz="105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언제 어디서나 편하게 이용하는 </a:t>
            </a:r>
            <a:r>
              <a:rPr lang="ko-KR" altLang="en-US" sz="105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스포치</a:t>
            </a: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시설</a:t>
            </a:r>
            <a:endParaRPr lang="en-US" altLang="ko-KR" sz="105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 체육지도자에게 배우는 스포츠 강습</a:t>
            </a:r>
            <a:endParaRPr lang="en-US" altLang="ko-KR" sz="105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1483235" y="2057059"/>
            <a:ext cx="4322146" cy="37883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18000" tIns="18000" rIns="18000" bIns="18000" anchor="ctr">
            <a:noAutofit/>
          </a:bodyPr>
          <a:lstStyle/>
          <a:p>
            <a:pPr algn="ctr">
              <a:defRPr/>
            </a:pPr>
            <a:r>
              <a:rPr lang="ko-KR" altLang="en-US" sz="14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사람을 위한 스포츠</a:t>
            </a:r>
            <a:r>
              <a:rPr lang="en-US" altLang="ko-KR" sz="14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건강한 삶의 행복</a:t>
            </a:r>
            <a:endParaRPr lang="en-US" altLang="ko-KR" sz="1400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74"/>
          <p:cNvSpPr>
            <a:spLocks noChangeArrowheads="1"/>
          </p:cNvSpPr>
          <p:nvPr/>
        </p:nvSpPr>
        <p:spPr bwMode="auto">
          <a:xfrm>
            <a:off x="704850" y="3721824"/>
            <a:ext cx="747743" cy="21336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18000" tIns="18000" rIns="18000" bIns="18000" anchor="ctr">
            <a:noAutofit/>
          </a:bodyPr>
          <a:lstStyle/>
          <a:p>
            <a:pPr algn="ctr" fontAlgn="ctr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</a:t>
            </a:r>
            <a:endParaRPr lang="en-US" altLang="ko-KR" sz="1400" kern="0" spc="-1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fontAlgn="ctr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 과제</a:t>
            </a:r>
            <a:endParaRPr lang="en-US" altLang="ko-KR" sz="1400" kern="0" spc="-1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704850" y="2875802"/>
            <a:ext cx="747743" cy="795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18000" tIns="18000" rIns="18000" bIns="18000" anchor="ctr">
            <a:no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핵심어</a:t>
            </a:r>
            <a:endParaRPr lang="en-US" altLang="ko-KR" sz="1400" kern="0" spc="-1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74"/>
          <p:cNvSpPr>
            <a:spLocks noChangeArrowheads="1"/>
          </p:cNvSpPr>
          <p:nvPr/>
        </p:nvSpPr>
        <p:spPr bwMode="auto">
          <a:xfrm>
            <a:off x="704850" y="2466430"/>
            <a:ext cx="747743" cy="3788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18000" tIns="18000" rIns="18000" bIns="18000" anchor="ctr">
            <a:no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정책방향</a:t>
            </a:r>
            <a:endParaRPr lang="en-US" altLang="ko-KR" sz="1400" kern="0" spc="-1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704850" y="2057059"/>
            <a:ext cx="747743" cy="3788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18000" tIns="18000" rIns="18000" bIns="18000" anchor="ctr">
            <a:no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비전</a:t>
            </a:r>
            <a:endParaRPr lang="en-US" altLang="ko-KR" sz="1400" kern="0" spc="-1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1492996" y="2469669"/>
            <a:ext cx="1403762" cy="378836"/>
          </a:xfrm>
          <a:prstGeom prst="rect">
            <a:avLst/>
          </a:prstGeom>
          <a:noFill/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운동하기 편한 나라</a:t>
            </a:r>
            <a:endParaRPr lang="ko-KR" altLang="en-US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2951953" y="2469669"/>
            <a:ext cx="1403762" cy="378836"/>
          </a:xfrm>
          <a:prstGeom prst="rect">
            <a:avLst/>
          </a:prstGeom>
          <a:noFill/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정착</a:t>
            </a:r>
            <a:endParaRPr lang="ko-KR" altLang="en-US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4410809" y="2469669"/>
            <a:ext cx="1403762" cy="378836"/>
          </a:xfrm>
          <a:prstGeom prst="rect">
            <a:avLst/>
          </a:prstGeom>
          <a:noFill/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스포츠가치 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확산</a:t>
            </a:r>
            <a:endParaRPr lang="ko-KR" altLang="en-US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Rectangle 74"/>
          <p:cNvSpPr>
            <a:spLocks noChangeArrowheads="1"/>
          </p:cNvSpPr>
          <p:nvPr/>
        </p:nvSpPr>
        <p:spPr bwMode="auto">
          <a:xfrm>
            <a:off x="1492424" y="2882412"/>
            <a:ext cx="4322146" cy="378836"/>
          </a:xfrm>
          <a:prstGeom prst="rect">
            <a:avLst/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18000" tIns="18000" rIns="18000" bIns="18000" anchor="ctr">
            <a:noAutofit/>
          </a:bodyPr>
          <a:lstStyle/>
          <a:p>
            <a:pPr algn="ctr">
              <a:defRPr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 중심</a:t>
            </a:r>
            <a:endParaRPr lang="en-US" altLang="ko-KR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1494950" y="3291977"/>
            <a:ext cx="1051147" cy="378836"/>
          </a:xfrm>
          <a:prstGeom prst="rect">
            <a:avLst/>
          </a:prstGeom>
          <a:noFill/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삶의 질 향상</a:t>
            </a:r>
            <a:endParaRPr lang="ko-KR" altLang="en-US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2585283" y="3291977"/>
            <a:ext cx="1051147" cy="378836"/>
          </a:xfrm>
          <a:prstGeom prst="rect">
            <a:avLst/>
          </a:prstGeom>
          <a:noFill/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b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건강한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공동체</a:t>
            </a:r>
            <a:endParaRPr lang="ko-KR" altLang="en-US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3675615" y="3291977"/>
            <a:ext cx="1051147" cy="378836"/>
          </a:xfrm>
          <a:prstGeom prst="rect">
            <a:avLst/>
          </a:prstGeom>
          <a:noFill/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b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정의로운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endParaRPr lang="ko-KR" altLang="en-US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4765949" y="3291977"/>
            <a:ext cx="1051147" cy="378836"/>
          </a:xfrm>
          <a:prstGeom prst="rect">
            <a:avLst/>
          </a:prstGeom>
          <a:noFill/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b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민주적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거버넌스</a:t>
            </a:r>
            <a:endParaRPr lang="ko-KR" altLang="en-US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375370" y="2049922"/>
            <a:ext cx="2791524" cy="3783309"/>
            <a:chOff x="6421975" y="2343375"/>
            <a:chExt cx="3038777" cy="3965945"/>
          </a:xfrm>
        </p:grpSpPr>
        <p:sp>
          <p:nvSpPr>
            <p:cNvPr id="28" name="Rectangle 122"/>
            <p:cNvSpPr>
              <a:spLocks noChangeArrowheads="1"/>
            </p:cNvSpPr>
            <p:nvPr/>
          </p:nvSpPr>
          <p:spPr bwMode="gray">
            <a:xfrm>
              <a:off x="6421975" y="2343375"/>
              <a:ext cx="3031587" cy="216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kern="0" spc="-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특징 </a:t>
              </a:r>
              <a:r>
                <a:rPr lang="en-US" altLang="ko-KR" sz="1400" kern="0" spc="-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 sz="1400" kern="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421976" y="2603044"/>
              <a:ext cx="3031587" cy="967207"/>
            </a:xfrm>
            <a:prstGeom prst="rect">
              <a:avLst/>
            </a:prstGeom>
            <a:ln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</p:spPr>
          <p:txBody>
            <a:bodyPr wrap="square" tIns="72000" bIns="72000" anchor="ctr">
              <a:noAutofit/>
            </a:bodyPr>
            <a:lstStyle/>
            <a:p>
              <a:pPr marL="6350"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ko-KR" altLang="en-US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스포츠클럽을 통한 함께하는 </a:t>
              </a:r>
              <a:r>
                <a:rPr lang="en-US" altLang="ko-KR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/>
              </a:r>
              <a:br>
                <a:rPr lang="en-US" altLang="ko-KR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</a:br>
              <a:r>
                <a:rPr lang="ko-KR" altLang="en-US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 실현</a:t>
              </a:r>
              <a:endParaRPr lang="en-US" altLang="ko-KR" sz="1400" u="sng" kern="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endParaRPr>
            </a:p>
            <a:p>
              <a:pPr marL="174625" algn="l" fontAlgn="auto"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- 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스포츠클럽 중심의 스포츠 생태계 구축</a:t>
              </a: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/>
              </a:r>
              <a:b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</a:b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- </a:t>
              </a:r>
              <a:r>
                <a:rPr lang="ko-KR" altLang="en-US" sz="1050" b="0" kern="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차별없이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 함께하는 스포츠클럽 문화 중요</a:t>
              </a:r>
              <a:endParaRPr lang="en-US" altLang="ko-KR" sz="1050" b="0" kern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endParaRPr>
            </a:p>
          </p:txBody>
        </p:sp>
        <p:sp>
          <p:nvSpPr>
            <p:cNvPr id="30" name="Rectangle 122"/>
            <p:cNvSpPr>
              <a:spLocks noChangeArrowheads="1"/>
            </p:cNvSpPr>
            <p:nvPr/>
          </p:nvSpPr>
          <p:spPr bwMode="gray">
            <a:xfrm>
              <a:off x="6421975" y="3645024"/>
              <a:ext cx="3031587" cy="216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kern="0" spc="-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특징 </a:t>
              </a:r>
              <a:r>
                <a:rPr lang="en-US" altLang="ko-KR" sz="1400" kern="0" spc="-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1400" kern="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421976" y="3920477"/>
              <a:ext cx="3031587" cy="1023799"/>
            </a:xfrm>
            <a:prstGeom prst="rect">
              <a:avLst/>
            </a:prstGeom>
            <a:ln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</p:spPr>
          <p:txBody>
            <a:bodyPr wrap="square" tIns="72000" bIns="72000" anchor="ctr">
              <a:noAutofit/>
            </a:bodyPr>
            <a:lstStyle/>
            <a:p>
              <a:pPr marL="6350"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ko-KR" altLang="en-US" sz="1400" u="sng" kern="0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이웃</a:t>
              </a:r>
              <a:r>
                <a:rPr lang="en-US" altLang="ko-KR" sz="1400" u="sng" kern="0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/</a:t>
              </a:r>
              <a:r>
                <a:rPr lang="ko-KR" altLang="en-US" sz="1400" u="sng" kern="0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공동체와 함께하는 </a:t>
              </a:r>
              <a:r>
                <a:rPr lang="en-US" altLang="ko-KR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/>
              </a:r>
              <a:br>
                <a:rPr lang="en-US" altLang="ko-KR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</a:br>
              <a:r>
                <a:rPr lang="ko-KR" altLang="en-US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 문화 </a:t>
              </a:r>
              <a:r>
                <a:rPr lang="ko-KR" altLang="en-US" sz="1400" u="sng" kern="0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조성</a:t>
              </a:r>
              <a:endParaRPr lang="en-US" altLang="ko-KR" sz="1400" u="sng" kern="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endParaRPr>
            </a:p>
            <a:p>
              <a:pPr marL="174625" algn="l" fontAlgn="auto"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- </a:t>
              </a:r>
              <a:r>
                <a:rPr lang="ko-KR" altLang="en-US" sz="1050" b="0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스포츠를 통한 지역공동체 의식 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증진</a:t>
              </a: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/>
              </a:r>
              <a:b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</a:b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- 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소외 없이 모두가 함께 즐기는 환경 조성</a:t>
              </a:r>
              <a:endParaRPr lang="en-US" altLang="ko-KR" sz="1050" b="0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endParaRPr>
            </a:p>
          </p:txBody>
        </p:sp>
        <p:sp>
          <p:nvSpPr>
            <p:cNvPr id="32" name="Rectangle 122"/>
            <p:cNvSpPr>
              <a:spLocks noChangeArrowheads="1"/>
            </p:cNvSpPr>
            <p:nvPr/>
          </p:nvSpPr>
          <p:spPr bwMode="gray">
            <a:xfrm>
              <a:off x="6429164" y="5010068"/>
              <a:ext cx="3031587" cy="216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kern="0" spc="-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특징 </a:t>
              </a:r>
              <a:r>
                <a:rPr lang="en-US" altLang="ko-KR" sz="1400" kern="0" spc="-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 sz="1400" kern="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429165" y="5285521"/>
              <a:ext cx="3031587" cy="1023799"/>
            </a:xfrm>
            <a:prstGeom prst="rect">
              <a:avLst/>
            </a:prstGeom>
            <a:ln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</p:spPr>
          <p:txBody>
            <a:bodyPr wrap="square" tIns="72000" bIns="72000" anchor="ctr">
              <a:noAutofit/>
            </a:bodyPr>
            <a:lstStyle/>
            <a:p>
              <a:pPr marL="6350"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ko-KR" altLang="en-US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스포츠클럽 활성화를 위한</a:t>
              </a:r>
              <a:r>
                <a:rPr lang="en-US" altLang="ko-KR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/>
              </a:r>
              <a:br>
                <a:rPr lang="en-US" altLang="ko-KR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</a:br>
              <a:r>
                <a:rPr lang="ko-KR" altLang="en-US" sz="1400" u="sng" kern="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시스템 마련</a:t>
              </a:r>
              <a:endParaRPr lang="en-US" altLang="ko-KR" sz="1400" u="sng" kern="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endParaRPr>
            </a:p>
            <a:p>
              <a:pPr marL="174625" algn="l" fontAlgn="auto"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- 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스포츠클럽 지원 및 육성 근거 마련</a:t>
              </a: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(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법</a:t>
              </a: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/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제도</a:t>
              </a: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)</a:t>
              </a:r>
              <a:r>
                <a:rPr lang="en-US" altLang="ko-KR" sz="1050" b="0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/>
              </a:r>
              <a:br>
                <a:rPr lang="en-US" altLang="ko-KR" sz="1050" b="0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</a:br>
              <a:r>
                <a:rPr lang="en-US" altLang="ko-KR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- </a:t>
              </a:r>
              <a:r>
                <a:rPr lang="ko-KR" altLang="en-US" sz="1050" b="0" kern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itchFamily="2" charset="2"/>
                </a:rPr>
                <a:t>스포츠클럽 등록제 및 관리시스템 마련</a:t>
              </a:r>
              <a:endParaRPr lang="en-US" altLang="ko-KR" sz="1050" b="0" kern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endParaRPr>
            </a:p>
          </p:txBody>
        </p:sp>
      </p:grpSp>
      <p:sp>
        <p:nvSpPr>
          <p:cNvPr id="34" name="Rectangle 73"/>
          <p:cNvSpPr>
            <a:spLocks noChangeArrowheads="1"/>
          </p:cNvSpPr>
          <p:nvPr/>
        </p:nvSpPr>
        <p:spPr bwMode="auto">
          <a:xfrm>
            <a:off x="2585283" y="4335181"/>
            <a:ext cx="3229677" cy="55259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lIns="72000" tIns="18000" rIns="72000" bIns="18000" anchor="ctr" anchorCtr="0">
            <a:noAutofit/>
          </a:bodyPr>
          <a:lstStyle/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우리동네 스포츠클럽</a:t>
            </a:r>
            <a:endParaRPr lang="en-US" altLang="ko-KR" sz="105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소외 없이 모두가 함께하는 스포츠 환경</a:t>
            </a:r>
            <a:endParaRPr lang="en-US" altLang="ko-KR" sz="105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남과 북이 함께 만드는 평화 스포츠 시대</a:t>
            </a:r>
            <a:endParaRPr lang="en-US" altLang="ko-KR" sz="105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Rectangle 73"/>
          <p:cNvSpPr>
            <a:spLocks noChangeArrowheads="1"/>
          </p:cNvSpPr>
          <p:nvPr/>
        </p:nvSpPr>
        <p:spPr bwMode="auto">
          <a:xfrm>
            <a:off x="2585283" y="4943743"/>
            <a:ext cx="3229677" cy="55259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lIns="72000" tIns="18000" rIns="72000" bIns="18000" anchor="ctr" anchorCtr="0">
            <a:noAutofit/>
          </a:bodyPr>
          <a:lstStyle/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공정하고 도전적인 스포츠 문화</a:t>
            </a:r>
            <a:endParaRPr lang="en-US" altLang="ko-KR" sz="105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국격을</a:t>
            </a: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높이고 우호를 증진하는 국제스포츠</a:t>
            </a:r>
            <a:endParaRPr lang="en-US" altLang="ko-KR" sz="105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경제성장을 이끄는 스포츠산업</a:t>
            </a:r>
            <a:endParaRPr lang="en-US" altLang="ko-KR" sz="105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Rectangle 73"/>
          <p:cNvSpPr>
            <a:spLocks noChangeArrowheads="1"/>
          </p:cNvSpPr>
          <p:nvPr/>
        </p:nvSpPr>
        <p:spPr bwMode="auto">
          <a:xfrm>
            <a:off x="2585283" y="5552306"/>
            <a:ext cx="3229677" cy="29740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lIns="72000" tIns="18000" rIns="72000" bIns="18000" anchor="ctr" anchorCtr="0">
            <a:noAutofit/>
          </a:bodyPr>
          <a:lstStyle/>
          <a:p>
            <a:pPr marL="174625" indent="-174625" algn="l">
              <a:spcBef>
                <a:spcPts val="0"/>
              </a:spcBef>
              <a:buFontTx/>
              <a:buAutoNum type="arabicPeriod"/>
            </a:pPr>
            <a:r>
              <a:rPr lang="ko-KR" altLang="en-US" sz="105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민주적 </a:t>
            </a:r>
            <a:r>
              <a:rPr lang="ko-KR" altLang="en-US" sz="105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거버넌스</a:t>
            </a:r>
            <a:endParaRPr lang="en-US" altLang="ko-KR" sz="105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1501846" y="3726619"/>
            <a:ext cx="1051147" cy="5525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신나는</a:t>
            </a:r>
            <a:r>
              <a:rPr lang="en-US" altLang="ko-KR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endParaRPr lang="ko-KR" altLang="en-US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1492996" y="4335181"/>
            <a:ext cx="1051147" cy="5525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함께하는</a:t>
            </a:r>
            <a:r>
              <a:rPr lang="en-US" altLang="ko-KR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endParaRPr lang="ko-KR" altLang="en-US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1492996" y="4943582"/>
            <a:ext cx="1051147" cy="5525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자랑스러운</a:t>
            </a:r>
            <a:r>
              <a:rPr lang="en-US" altLang="ko-KR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endParaRPr lang="ko-KR" altLang="en-US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1492996" y="5552306"/>
            <a:ext cx="1051147" cy="30315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0" rIns="72000" bIns="0" anchor="ctr" anchorCtr="0"/>
          <a:lstStyle/>
          <a:p>
            <a:pPr algn="ctr" defTabSz="939800">
              <a:spcBef>
                <a:spcPts val="0"/>
              </a:spcBef>
              <a:defRPr/>
            </a:pPr>
            <a:r>
              <a:rPr lang="ko-KR" altLang="en-US" sz="130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풀뿌리스포츠</a:t>
            </a:r>
            <a:endParaRPr lang="ko-KR" altLang="en-US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Freeform 4"/>
          <p:cNvSpPr>
            <a:spLocks/>
          </p:cNvSpPr>
          <p:nvPr/>
        </p:nvSpPr>
        <p:spPr bwMode="auto">
          <a:xfrm rot="5400000">
            <a:off x="4383176" y="3796816"/>
            <a:ext cx="3318603" cy="255944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b="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8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61088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4548" y="3383540"/>
            <a:ext cx="812588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kumimoji="0" lang="ko-KR" altLang="en-US" sz="4800" kern="0" spc="-400" dirty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육성 </a:t>
            </a: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현황 및 공모</a:t>
            </a:r>
            <a:endParaRPr kumimoji="0" lang="ko-KR" altLang="en-US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1100572" y="3177816"/>
            <a:ext cx="7699690" cy="1259296"/>
            <a:chOff x="2103370" y="3177816"/>
            <a:chExt cx="5694093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105042" y="3177816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103370" y="4365112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설명자료</a:t>
            </a:r>
            <a:r>
              <a:rPr lang="en-US" altLang="ko-KR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40756" y="764704"/>
            <a:ext cx="227337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en-US" altLang="ko-KR" sz="16600" dirty="0" smtClean="0">
                <a:solidFill>
                  <a:srgbClr val="3399FF"/>
                </a:solidFill>
              </a:rPr>
              <a:t>Ⅶ</a:t>
            </a:r>
            <a:endParaRPr lang="ko-KR" altLang="en-US" sz="16600" dirty="0" smtClean="0">
              <a:solidFill>
                <a:srgbClr val="339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4548" y="4653136"/>
            <a:ext cx="324036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공모사업 개요</a:t>
            </a:r>
            <a:endParaRPr lang="en-US" altLang="ko-KR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참가자격 및 공모요건</a:t>
            </a:r>
            <a:endParaRPr lang="en-US" altLang="ko-KR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유의사항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심사 및 평가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7.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육성 현황 및 공모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PROCESS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247541" y="2525677"/>
            <a:ext cx="9504000" cy="1267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stealth" w="lg" len="lg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30"/>
          <p:cNvSpPr>
            <a:spLocks noChangeArrowheads="1"/>
          </p:cNvSpPr>
          <p:nvPr/>
        </p:nvSpPr>
        <p:spPr bwMode="auto">
          <a:xfrm>
            <a:off x="491998" y="2015227"/>
            <a:ext cx="1693089" cy="104624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스포츠클럽</a:t>
            </a:r>
            <a:r>
              <a:rPr lang="en-US" altLang="ko-KR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공모진행</a:t>
            </a:r>
            <a:endParaRPr lang="en-US" altLang="ko-KR" sz="1600" kern="0" spc="-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30"/>
          <p:cNvSpPr>
            <a:spLocks noChangeArrowheads="1"/>
          </p:cNvSpPr>
          <p:nvPr/>
        </p:nvSpPr>
        <p:spPr bwMode="auto">
          <a:xfrm>
            <a:off x="2299989" y="2015227"/>
            <a:ext cx="1693089" cy="104624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비영리법인</a:t>
            </a:r>
            <a:r>
              <a:rPr lang="en-US" altLang="ko-KR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스포츠클럽 설립</a:t>
            </a:r>
            <a:endParaRPr lang="en-US" altLang="ko-KR" sz="1600" kern="0" spc="-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30"/>
          <p:cNvSpPr>
            <a:spLocks noChangeArrowheads="1"/>
          </p:cNvSpPr>
          <p:nvPr/>
        </p:nvSpPr>
        <p:spPr bwMode="auto">
          <a:xfrm>
            <a:off x="4107980" y="2015227"/>
            <a:ext cx="1693089" cy="104624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스포츠클럽</a:t>
            </a:r>
            <a:r>
              <a:rPr lang="en-US" altLang="ko-KR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운영</a:t>
            </a:r>
            <a:endParaRPr lang="en-US" altLang="ko-KR" sz="1600" kern="0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30"/>
          <p:cNvSpPr>
            <a:spLocks noChangeArrowheads="1"/>
          </p:cNvSpPr>
          <p:nvPr/>
        </p:nvSpPr>
        <p:spPr bwMode="auto">
          <a:xfrm>
            <a:off x="5915970" y="2015227"/>
            <a:ext cx="1693089" cy="1046252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사업 평가</a:t>
            </a:r>
            <a:endParaRPr lang="en-US" altLang="ko-KR" sz="1600" kern="0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30"/>
          <p:cNvSpPr>
            <a:spLocks noChangeArrowheads="1"/>
          </p:cNvSpPr>
          <p:nvPr/>
        </p:nvSpPr>
        <p:spPr bwMode="auto">
          <a:xfrm>
            <a:off x="7723961" y="2015227"/>
            <a:ext cx="1693089" cy="1061086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6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재정 자립</a:t>
            </a:r>
            <a:endParaRPr lang="en-US" altLang="ko-KR" sz="1600" kern="0" spc="-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>
            <a:off x="474456" y="3255143"/>
            <a:ext cx="1710631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육성 및 활성화를 위해 공모사업 진행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주요사항 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시설확보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적합한 사업 계획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30"/>
          <p:cNvSpPr>
            <a:spLocks noChangeArrowheads="1"/>
          </p:cNvSpPr>
          <p:nvPr/>
        </p:nvSpPr>
        <p:spPr bwMode="auto">
          <a:xfrm>
            <a:off x="1222754" y="1634828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3030745" y="1634828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0"/>
          <p:cNvSpPr>
            <a:spLocks noChangeArrowheads="1"/>
          </p:cNvSpPr>
          <p:nvPr/>
        </p:nvSpPr>
        <p:spPr bwMode="auto">
          <a:xfrm>
            <a:off x="4837212" y="1637191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0"/>
          <p:cNvSpPr>
            <a:spLocks noChangeArrowheads="1"/>
          </p:cNvSpPr>
          <p:nvPr/>
        </p:nvSpPr>
        <p:spPr bwMode="auto">
          <a:xfrm>
            <a:off x="6646726" y="1634828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0"/>
          <p:cNvSpPr>
            <a:spLocks noChangeArrowheads="1"/>
          </p:cNvSpPr>
          <p:nvPr/>
        </p:nvSpPr>
        <p:spPr bwMode="auto">
          <a:xfrm>
            <a:off x="8454717" y="1592796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2303257" y="3255143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공모사업 선정 시 스포츠클럽은 비영리법인으로 설립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또는 </a:t>
            </a:r>
            <a:r>
              <a:rPr lang="ko-KR" altLang="en-US" sz="12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사회적협동조합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형태로 설립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4115432" y="3255143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다종목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다수준을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지향하는 스포츠클럽 운영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엘리트선수 육성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지역기여를 위한 사회공헌활동 진행</a:t>
            </a:r>
            <a:endParaRPr lang="en-US" altLang="ko-KR" sz="1200" spc="-100" dirty="0">
              <a:solidFill>
                <a:prstClr val="black">
                  <a:lumMod val="50000"/>
                  <a:lumOff val="50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5935919" y="3255143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상반기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하반기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평가 진행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평가 미흡 시 부진클럽 선정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기금 지원 중단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평가에 따른 등급 부여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7731468" y="3255143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기금지원 종료 후 자립 운영 모색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회원회비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기부금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지자체지원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등 확보 필요</a:t>
            </a:r>
            <a:endParaRPr lang="en-US" altLang="ko-KR" sz="12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기금지원종료 클럽에 대한 추가 사업 진행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6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7.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육성 현황 및 공모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운영 원칙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Oval 8"/>
          <p:cNvSpPr/>
          <p:nvPr/>
        </p:nvSpPr>
        <p:spPr>
          <a:xfrm>
            <a:off x="1136577" y="1651547"/>
            <a:ext cx="2576548" cy="228881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2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신청주체</a:t>
            </a:r>
            <a:endParaRPr lang="en-US" altLang="ko-KR" sz="2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Oval 8"/>
          <p:cNvSpPr/>
          <p:nvPr/>
        </p:nvSpPr>
        <p:spPr>
          <a:xfrm>
            <a:off x="6371749" y="1651547"/>
            <a:ext cx="2625562" cy="22888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2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endParaRPr lang="en-US" altLang="ko-KR" sz="2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클럽</a:t>
            </a:r>
            <a:endParaRPr lang="en-US" altLang="ko-KR" sz="2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비영리법인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꺾인 연결선 20"/>
          <p:cNvCxnSpPr/>
          <p:nvPr/>
        </p:nvCxnSpPr>
        <p:spPr bwMode="auto">
          <a:xfrm rot="16200000" flipH="1">
            <a:off x="3046066" y="2746202"/>
            <a:ext cx="3636404" cy="68151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모서리가 둥근 직사각형 25"/>
          <p:cNvSpPr/>
          <p:nvPr/>
        </p:nvSpPr>
        <p:spPr bwMode="auto">
          <a:xfrm>
            <a:off x="1028564" y="5193196"/>
            <a:ext cx="8172908" cy="828092"/>
          </a:xfrm>
          <a:prstGeom prst="roundRect">
            <a:avLst/>
          </a:prstGeom>
          <a:solidFill>
            <a:srgbClr val="8AAD3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8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공모에 참여한 기관</a:t>
            </a:r>
            <a:r>
              <a:rPr lang="en-US" altLang="ko-KR" sz="18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단체가 직접 스포츠클럽이 운영하는 것이 아님</a:t>
            </a:r>
            <a:endParaRPr lang="en-US" altLang="ko-KR" sz="18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8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선정기관은 별도의 비영리사단법인 형태의 스포츠클럽을 설립 후 지원</a:t>
            </a:r>
            <a:endParaRPr lang="ko-KR" altLang="en-US" sz="18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7.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육성 현황 및 공모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공모 기본요건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497119" y="1268413"/>
            <a:ext cx="8928844" cy="500538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632520" y="1376772"/>
            <a:ext cx="8568952" cy="1099677"/>
          </a:xfrm>
          <a:custGeom>
            <a:avLst/>
            <a:gdLst>
              <a:gd name="connsiteX0" fmla="*/ 0 w 8568952"/>
              <a:gd name="connsiteY0" fmla="*/ 109968 h 1099677"/>
              <a:gd name="connsiteX1" fmla="*/ 109968 w 8568952"/>
              <a:gd name="connsiteY1" fmla="*/ 0 h 1099677"/>
              <a:gd name="connsiteX2" fmla="*/ 8458984 w 8568952"/>
              <a:gd name="connsiteY2" fmla="*/ 0 h 1099677"/>
              <a:gd name="connsiteX3" fmla="*/ 8568952 w 8568952"/>
              <a:gd name="connsiteY3" fmla="*/ 109968 h 1099677"/>
              <a:gd name="connsiteX4" fmla="*/ 8568952 w 8568952"/>
              <a:gd name="connsiteY4" fmla="*/ 989709 h 1099677"/>
              <a:gd name="connsiteX5" fmla="*/ 8458984 w 8568952"/>
              <a:gd name="connsiteY5" fmla="*/ 1099677 h 1099677"/>
              <a:gd name="connsiteX6" fmla="*/ 109968 w 8568952"/>
              <a:gd name="connsiteY6" fmla="*/ 1099677 h 1099677"/>
              <a:gd name="connsiteX7" fmla="*/ 0 w 8568952"/>
              <a:gd name="connsiteY7" fmla="*/ 989709 h 1099677"/>
              <a:gd name="connsiteX8" fmla="*/ 0 w 8568952"/>
              <a:gd name="connsiteY8" fmla="*/ 109968 h 109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8952" h="1099677">
                <a:moveTo>
                  <a:pt x="0" y="109968"/>
                </a:moveTo>
                <a:cubicBezTo>
                  <a:pt x="0" y="49234"/>
                  <a:pt x="49234" y="0"/>
                  <a:pt x="109968" y="0"/>
                </a:cubicBezTo>
                <a:lnTo>
                  <a:pt x="8458984" y="0"/>
                </a:lnTo>
                <a:cubicBezTo>
                  <a:pt x="8519718" y="0"/>
                  <a:pt x="8568952" y="49234"/>
                  <a:pt x="8568952" y="109968"/>
                </a:cubicBezTo>
                <a:lnTo>
                  <a:pt x="8568952" y="989709"/>
                </a:lnTo>
                <a:cubicBezTo>
                  <a:pt x="8568952" y="1050443"/>
                  <a:pt x="8519718" y="1099677"/>
                  <a:pt x="8458984" y="1099677"/>
                </a:cubicBezTo>
                <a:lnTo>
                  <a:pt x="109968" y="1099677"/>
                </a:lnTo>
                <a:cubicBezTo>
                  <a:pt x="49234" y="1099677"/>
                  <a:pt x="0" y="1050443"/>
                  <a:pt x="0" y="989709"/>
                </a:cubicBezTo>
                <a:lnTo>
                  <a:pt x="0" y="109968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4718" tIns="60960" rIns="60961" bIns="60960" numCol="1" spcCol="1270" anchor="t" anchorCtr="0">
            <a:noAutofit/>
          </a:bodyPr>
          <a:lstStyle/>
          <a:p>
            <a:pPr lvl="0" algn="l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b="0" kern="1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kern="1200" dirty="0" err="1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종목수</a:t>
            </a:r>
            <a:endParaRPr lang="ko-KR" altLang="en-US" sz="1600" kern="12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다종목형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100" kern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대도시형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인구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100" kern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만이상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5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중소도시형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인구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100" kern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만미만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3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</a:t>
            </a:r>
            <a:endParaRPr lang="en-US" altLang="ko-KR" sz="1100" kern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u="sng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한종목</a:t>
            </a:r>
            <a:r>
              <a:rPr lang="en-US" altLang="ko-KR" sz="1100" u="sng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u="sng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학교연계</a:t>
            </a:r>
            <a:r>
              <a:rPr lang="en-US" altLang="ko-KR" sz="1100" u="sng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u="sng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형 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1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종목 이상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올림픽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</a:t>
            </a:r>
            <a:r>
              <a:rPr lang="ko-KR" altLang="en-US" u="sng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아시안게임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전국체전 종목 등 전문선수 육성이 가능한 종목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endParaRPr lang="ko-KR" altLang="en-US" sz="1100" u="sng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대한체육회 회원종목단체 기준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(77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종목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42487" y="1486739"/>
            <a:ext cx="1713790" cy="87974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자유형 9"/>
          <p:cNvSpPr/>
          <p:nvPr/>
        </p:nvSpPr>
        <p:spPr>
          <a:xfrm>
            <a:off x="632520" y="2586418"/>
            <a:ext cx="8568952" cy="900000"/>
          </a:xfrm>
          <a:custGeom>
            <a:avLst/>
            <a:gdLst>
              <a:gd name="connsiteX0" fmla="*/ 0 w 8568952"/>
              <a:gd name="connsiteY0" fmla="*/ 109968 h 1099677"/>
              <a:gd name="connsiteX1" fmla="*/ 109968 w 8568952"/>
              <a:gd name="connsiteY1" fmla="*/ 0 h 1099677"/>
              <a:gd name="connsiteX2" fmla="*/ 8458984 w 8568952"/>
              <a:gd name="connsiteY2" fmla="*/ 0 h 1099677"/>
              <a:gd name="connsiteX3" fmla="*/ 8568952 w 8568952"/>
              <a:gd name="connsiteY3" fmla="*/ 109968 h 1099677"/>
              <a:gd name="connsiteX4" fmla="*/ 8568952 w 8568952"/>
              <a:gd name="connsiteY4" fmla="*/ 989709 h 1099677"/>
              <a:gd name="connsiteX5" fmla="*/ 8458984 w 8568952"/>
              <a:gd name="connsiteY5" fmla="*/ 1099677 h 1099677"/>
              <a:gd name="connsiteX6" fmla="*/ 109968 w 8568952"/>
              <a:gd name="connsiteY6" fmla="*/ 1099677 h 1099677"/>
              <a:gd name="connsiteX7" fmla="*/ 0 w 8568952"/>
              <a:gd name="connsiteY7" fmla="*/ 989709 h 1099677"/>
              <a:gd name="connsiteX8" fmla="*/ 0 w 8568952"/>
              <a:gd name="connsiteY8" fmla="*/ 109968 h 109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8952" h="1099677">
                <a:moveTo>
                  <a:pt x="0" y="109968"/>
                </a:moveTo>
                <a:cubicBezTo>
                  <a:pt x="0" y="49234"/>
                  <a:pt x="49234" y="0"/>
                  <a:pt x="109968" y="0"/>
                </a:cubicBezTo>
                <a:lnTo>
                  <a:pt x="8458984" y="0"/>
                </a:lnTo>
                <a:cubicBezTo>
                  <a:pt x="8519718" y="0"/>
                  <a:pt x="8568952" y="49234"/>
                  <a:pt x="8568952" y="109968"/>
                </a:cubicBezTo>
                <a:lnTo>
                  <a:pt x="8568952" y="989709"/>
                </a:lnTo>
                <a:cubicBezTo>
                  <a:pt x="8568952" y="1050443"/>
                  <a:pt x="8519718" y="1099677"/>
                  <a:pt x="8458984" y="1099677"/>
                </a:cubicBezTo>
                <a:lnTo>
                  <a:pt x="109968" y="1099677"/>
                </a:lnTo>
                <a:cubicBezTo>
                  <a:pt x="49234" y="1099677"/>
                  <a:pt x="0" y="1050443"/>
                  <a:pt x="0" y="989709"/>
                </a:cubicBezTo>
                <a:lnTo>
                  <a:pt x="0" y="109968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4718" tIns="60960" rIns="60961" bIns="60960" numCol="1" spcCol="1270" anchor="t" anchorCtr="0">
            <a:noAutofit/>
          </a:bodyPr>
          <a:lstStyle/>
          <a:p>
            <a:pPr lvl="0" algn="l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kern="1200" dirty="0" err="1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매칭지원금</a:t>
            </a:r>
            <a:endParaRPr lang="ko-KR" altLang="en-US" sz="1600" kern="12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다종목형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원칙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kern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지자체매칭지원금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기금지원 총 금액의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altLang="ko-KR" sz="1100" kern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최소 연 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2</a:t>
            </a:r>
            <a:r>
              <a:rPr lang="ko-KR" altLang="en-US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천만원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이상 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공모신청 주체에 따라 </a:t>
            </a:r>
            <a:r>
              <a:rPr lang="ko-KR" altLang="en-US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매칭지원금</a:t>
            </a:r>
            <a:r>
              <a:rPr lang="ko-KR" altLang="en-US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부담 주체 다양</a:t>
            </a:r>
            <a:r>
              <a:rPr lang="en-US" altLang="ko-KR" u="sng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endPara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42487" y="2696385"/>
            <a:ext cx="1713790" cy="696611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자유형 12"/>
          <p:cNvSpPr/>
          <p:nvPr/>
        </p:nvSpPr>
        <p:spPr>
          <a:xfrm>
            <a:off x="632520" y="3573016"/>
            <a:ext cx="8568952" cy="1085239"/>
          </a:xfrm>
          <a:custGeom>
            <a:avLst/>
            <a:gdLst>
              <a:gd name="connsiteX0" fmla="*/ 0 w 8568952"/>
              <a:gd name="connsiteY0" fmla="*/ 108524 h 1085239"/>
              <a:gd name="connsiteX1" fmla="*/ 108524 w 8568952"/>
              <a:gd name="connsiteY1" fmla="*/ 0 h 1085239"/>
              <a:gd name="connsiteX2" fmla="*/ 8460428 w 8568952"/>
              <a:gd name="connsiteY2" fmla="*/ 0 h 1085239"/>
              <a:gd name="connsiteX3" fmla="*/ 8568952 w 8568952"/>
              <a:gd name="connsiteY3" fmla="*/ 108524 h 1085239"/>
              <a:gd name="connsiteX4" fmla="*/ 8568952 w 8568952"/>
              <a:gd name="connsiteY4" fmla="*/ 976715 h 1085239"/>
              <a:gd name="connsiteX5" fmla="*/ 8460428 w 8568952"/>
              <a:gd name="connsiteY5" fmla="*/ 1085239 h 1085239"/>
              <a:gd name="connsiteX6" fmla="*/ 108524 w 8568952"/>
              <a:gd name="connsiteY6" fmla="*/ 1085239 h 1085239"/>
              <a:gd name="connsiteX7" fmla="*/ 0 w 8568952"/>
              <a:gd name="connsiteY7" fmla="*/ 976715 h 1085239"/>
              <a:gd name="connsiteX8" fmla="*/ 0 w 8568952"/>
              <a:gd name="connsiteY8" fmla="*/ 108524 h 108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8952" h="1085239">
                <a:moveTo>
                  <a:pt x="0" y="108524"/>
                </a:moveTo>
                <a:cubicBezTo>
                  <a:pt x="0" y="48588"/>
                  <a:pt x="48588" y="0"/>
                  <a:pt x="108524" y="0"/>
                </a:cubicBezTo>
                <a:lnTo>
                  <a:pt x="8460428" y="0"/>
                </a:lnTo>
                <a:cubicBezTo>
                  <a:pt x="8520364" y="0"/>
                  <a:pt x="8568952" y="48588"/>
                  <a:pt x="8568952" y="108524"/>
                </a:cubicBezTo>
                <a:lnTo>
                  <a:pt x="8568952" y="976715"/>
                </a:lnTo>
                <a:cubicBezTo>
                  <a:pt x="8568952" y="1036651"/>
                  <a:pt x="8520364" y="1085239"/>
                  <a:pt x="8460428" y="1085239"/>
                </a:cubicBezTo>
                <a:lnTo>
                  <a:pt x="108524" y="1085239"/>
                </a:lnTo>
                <a:cubicBezTo>
                  <a:pt x="48588" y="1085239"/>
                  <a:pt x="0" y="1036651"/>
                  <a:pt x="0" y="976715"/>
                </a:cubicBezTo>
                <a:lnTo>
                  <a:pt x="0" y="108524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4718" tIns="60960" rIns="60961" bIns="60960" numCol="1" spcCol="1270" anchor="t" anchorCtr="0">
            <a:noAutofit/>
          </a:bodyPr>
          <a:lstStyle/>
          <a:p>
            <a:pPr lvl="0" algn="l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  </a:t>
            </a:r>
            <a:r>
              <a:rPr lang="ko-KR" altLang="en-US" sz="1600" kern="1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</a:t>
            </a:r>
            <a:endParaRPr lang="ko-KR" altLang="en-US" sz="1600" kern="12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스포츠클럽 종목운영이 가능한 체육시설 확보</a:t>
            </a:r>
            <a:endParaRPr lang="en-US" altLang="ko-KR" sz="1100" kern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한종목형의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학교체육시설을 활용하는 경우 스포츠클럽에 시설 지원 기간 최소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이상 제공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클럽운영 시간이 주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이상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이상 </a:t>
            </a:r>
            <a:r>
              <a:rPr lang="ko-KR" altLang="en-US" sz="1100" kern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운영가능한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시설 확보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단일시설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복수시설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42487" y="3681028"/>
            <a:ext cx="1713790" cy="87974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자유형 14"/>
          <p:cNvSpPr/>
          <p:nvPr/>
        </p:nvSpPr>
        <p:spPr>
          <a:xfrm>
            <a:off x="632520" y="4761148"/>
            <a:ext cx="8568952" cy="1293795"/>
          </a:xfrm>
          <a:custGeom>
            <a:avLst/>
            <a:gdLst>
              <a:gd name="connsiteX0" fmla="*/ 0 w 8568952"/>
              <a:gd name="connsiteY0" fmla="*/ 109968 h 1099677"/>
              <a:gd name="connsiteX1" fmla="*/ 109968 w 8568952"/>
              <a:gd name="connsiteY1" fmla="*/ 0 h 1099677"/>
              <a:gd name="connsiteX2" fmla="*/ 8458984 w 8568952"/>
              <a:gd name="connsiteY2" fmla="*/ 0 h 1099677"/>
              <a:gd name="connsiteX3" fmla="*/ 8568952 w 8568952"/>
              <a:gd name="connsiteY3" fmla="*/ 109968 h 1099677"/>
              <a:gd name="connsiteX4" fmla="*/ 8568952 w 8568952"/>
              <a:gd name="connsiteY4" fmla="*/ 989709 h 1099677"/>
              <a:gd name="connsiteX5" fmla="*/ 8458984 w 8568952"/>
              <a:gd name="connsiteY5" fmla="*/ 1099677 h 1099677"/>
              <a:gd name="connsiteX6" fmla="*/ 109968 w 8568952"/>
              <a:gd name="connsiteY6" fmla="*/ 1099677 h 1099677"/>
              <a:gd name="connsiteX7" fmla="*/ 0 w 8568952"/>
              <a:gd name="connsiteY7" fmla="*/ 989709 h 1099677"/>
              <a:gd name="connsiteX8" fmla="*/ 0 w 8568952"/>
              <a:gd name="connsiteY8" fmla="*/ 109968 h 109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8952" h="1099677">
                <a:moveTo>
                  <a:pt x="0" y="109968"/>
                </a:moveTo>
                <a:cubicBezTo>
                  <a:pt x="0" y="49234"/>
                  <a:pt x="49234" y="0"/>
                  <a:pt x="109968" y="0"/>
                </a:cubicBezTo>
                <a:lnTo>
                  <a:pt x="8458984" y="0"/>
                </a:lnTo>
                <a:cubicBezTo>
                  <a:pt x="8519718" y="0"/>
                  <a:pt x="8568952" y="49234"/>
                  <a:pt x="8568952" y="109968"/>
                </a:cubicBezTo>
                <a:lnTo>
                  <a:pt x="8568952" y="989709"/>
                </a:lnTo>
                <a:cubicBezTo>
                  <a:pt x="8568952" y="1050443"/>
                  <a:pt x="8519718" y="1099677"/>
                  <a:pt x="8458984" y="1099677"/>
                </a:cubicBezTo>
                <a:lnTo>
                  <a:pt x="109968" y="1099677"/>
                </a:lnTo>
                <a:cubicBezTo>
                  <a:pt x="49234" y="1099677"/>
                  <a:pt x="0" y="1050443"/>
                  <a:pt x="0" y="989709"/>
                </a:cubicBezTo>
                <a:lnTo>
                  <a:pt x="0" y="109968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4718" tIns="60960" rIns="60961" bIns="60960" numCol="1" spcCol="1270" anchor="t" anchorCtr="0">
            <a:noAutofit/>
          </a:bodyPr>
          <a:lstStyle/>
          <a:p>
            <a:pPr lvl="0" algn="l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  </a:t>
            </a:r>
            <a:r>
              <a:rPr lang="ko-KR" altLang="en-US" sz="1600" kern="1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제출서류</a:t>
            </a:r>
            <a:endParaRPr lang="ko-KR" altLang="en-US" sz="1600" kern="12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공모신청서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확보시설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시설표준협약서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시설운영수지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증빙서류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신청단체 경영현황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유관기관  지원사항 협약서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경영계획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(PPT)</a:t>
            </a: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지자체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확인서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해당지역 스포츠클럽 동의서</a:t>
            </a:r>
            <a:endPara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경영계획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(PPT)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발표자료로 활용</a:t>
            </a:r>
            <a:endPara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출력물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 제출 </a:t>
            </a:r>
            <a:r>
              <a:rPr lang="en-US" altLang="ko-KR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USB</a:t>
            </a:r>
            <a:r>
              <a:rPr lang="ko-KR" altLang="en-US" sz="1100" kern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파일 별도 제촐</a:t>
            </a:r>
            <a:endPara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42487" y="4905164"/>
            <a:ext cx="1713790" cy="1075815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423862"/>
            <a:ext cx="4287249" cy="597572"/>
            <a:chOff x="649871" y="554084"/>
            <a:chExt cx="4287249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한종목형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스포츠클럽 공모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87"/>
          <p:cNvGrpSpPr/>
          <p:nvPr/>
        </p:nvGrpSpPr>
        <p:grpSpPr>
          <a:xfrm>
            <a:off x="830525" y="1952836"/>
            <a:ext cx="8267589" cy="498582"/>
            <a:chOff x="1077899" y="2336902"/>
            <a:chExt cx="8267589" cy="498582"/>
          </a:xfrm>
        </p:grpSpPr>
        <p:sp>
          <p:nvSpPr>
            <p:cNvPr id="89" name="직사각형 30"/>
            <p:cNvSpPr>
              <a:spLocks noChangeArrowheads="1"/>
            </p:cNvSpPr>
            <p:nvPr/>
          </p:nvSpPr>
          <p:spPr bwMode="auto">
            <a:xfrm>
              <a:off x="1077899" y="2353993"/>
              <a:ext cx="580770" cy="464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목적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0" name="Rectangle 76"/>
            <p:cNvSpPr>
              <a:spLocks noChangeArrowheads="1"/>
            </p:cNvSpPr>
            <p:nvPr/>
          </p:nvSpPr>
          <p:spPr bwMode="auto">
            <a:xfrm>
              <a:off x="1692332" y="2336902"/>
              <a:ext cx="7653156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다양한 연령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·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계층의 지역주민이 원하는 종목을 저렴한 비용으로 즐길 수 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있는 체육시설 중심의 선진형 공공클럽 육성</a:t>
              </a:r>
            </a:p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한종목형을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운영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시설 확보 등 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다종목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운영에 따른 진입장벽 완화를 통한 공공스포츠클럽 활성화 모색</a:t>
              </a:r>
              <a:endParaRPr kumimoji="0" lang="ko-KR" altLang="en-US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cxnSp>
        <p:nvCxnSpPr>
          <p:cNvPr id="91" name="직선 연결선 90"/>
          <p:cNvCxnSpPr/>
          <p:nvPr/>
        </p:nvCxnSpPr>
        <p:spPr bwMode="auto">
          <a:xfrm>
            <a:off x="838865" y="2528900"/>
            <a:ext cx="8316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그룹 91"/>
          <p:cNvGrpSpPr/>
          <p:nvPr/>
        </p:nvGrpSpPr>
        <p:grpSpPr>
          <a:xfrm>
            <a:off x="830525" y="2636912"/>
            <a:ext cx="7589877" cy="1188393"/>
            <a:chOff x="1077899" y="2803478"/>
            <a:chExt cx="7589877" cy="1188393"/>
          </a:xfrm>
        </p:grpSpPr>
        <p:sp>
          <p:nvSpPr>
            <p:cNvPr id="93" name="직사각형 30"/>
            <p:cNvSpPr>
              <a:spLocks noChangeArrowheads="1"/>
            </p:cNvSpPr>
            <p:nvPr/>
          </p:nvSpPr>
          <p:spPr bwMode="auto">
            <a:xfrm>
              <a:off x="1077899" y="2803478"/>
              <a:ext cx="580770" cy="1188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공모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내용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4" name="Rectangle 76"/>
            <p:cNvSpPr>
              <a:spLocks noChangeArrowheads="1"/>
            </p:cNvSpPr>
            <p:nvPr/>
          </p:nvSpPr>
          <p:spPr bwMode="auto">
            <a:xfrm>
              <a:off x="1692331" y="2808414"/>
              <a:ext cx="6975445" cy="116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eaLnBrk="1" hangingPunct="1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주       최 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문화체육관광부</a:t>
              </a:r>
              <a:endParaRPr kumimoji="0"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7800" indent="-177800" eaLnBrk="1" hangingPunct="1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주       관 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대한체육회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시도체육회</a:t>
              </a:r>
              <a:endParaRPr kumimoji="0"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7800" indent="-177800" eaLnBrk="1" hangingPunct="1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선정 개소 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총 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63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개소</a:t>
              </a:r>
              <a:endParaRPr kumimoji="0"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7800" indent="-177800" eaLnBrk="1" hangingPunct="1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공모기간 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2020. 4. 1. ~ 4. 24.</a:t>
              </a:r>
            </a:p>
            <a:p>
              <a:pPr marL="177800" indent="-177800" eaLnBrk="1" hangingPunct="1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지원규모 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클럽당 연간 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80</a:t>
              </a:r>
              <a:r>
                <a:rPr kumimoji="0" lang="ko-KR" altLang="en-US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백만원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5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년간 지원</a:t>
              </a:r>
              <a:endParaRPr kumimoji="0"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cxnSp>
        <p:nvCxnSpPr>
          <p:cNvPr id="95" name="직선 연결선 94"/>
          <p:cNvCxnSpPr/>
          <p:nvPr/>
        </p:nvCxnSpPr>
        <p:spPr bwMode="auto">
          <a:xfrm>
            <a:off x="838865" y="3954828"/>
            <a:ext cx="8316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55"/>
          <p:cNvSpPr>
            <a:spLocks noChangeArrowheads="1"/>
          </p:cNvSpPr>
          <p:nvPr/>
        </p:nvSpPr>
        <p:spPr bwMode="auto">
          <a:xfrm>
            <a:off x="698505" y="1346414"/>
            <a:ext cx="8646983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한종목형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스포츠클럽은 한종목을 </a:t>
            </a:r>
            <a:r>
              <a:rPr lang="ko-KR" altLang="en-US" sz="14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기반으로지역의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공공체육시설을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거점으로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연령대의 회원에게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프로그램과 전문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지도자를 제공하는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개방형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클럽으로 신규 스포츠클럽을 선정할 계획임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96"/>
          <p:cNvGrpSpPr/>
          <p:nvPr/>
        </p:nvGrpSpPr>
        <p:grpSpPr>
          <a:xfrm>
            <a:off x="830525" y="4051244"/>
            <a:ext cx="7974903" cy="1785088"/>
            <a:chOff x="1077899" y="2779807"/>
            <a:chExt cx="7041937" cy="1785088"/>
          </a:xfrm>
        </p:grpSpPr>
        <p:sp>
          <p:nvSpPr>
            <p:cNvPr id="98" name="직사각형 30"/>
            <p:cNvSpPr>
              <a:spLocks noChangeArrowheads="1"/>
            </p:cNvSpPr>
            <p:nvPr/>
          </p:nvSpPr>
          <p:spPr bwMode="auto">
            <a:xfrm>
              <a:off x="1077899" y="2790628"/>
              <a:ext cx="580770" cy="163418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신청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조건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1692331" y="2779807"/>
              <a:ext cx="6427505" cy="178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r>
                <a:rPr lang="ko-KR" altLang="en-US" sz="1100" dirty="0" smtClean="0">
                  <a:latin typeface="맑은 고딕" pitchFamily="50" charset="-127"/>
                </a:rPr>
                <a:t>➀ 주</a:t>
              </a:r>
              <a:r>
                <a:rPr lang="en-US" altLang="ko-KR" sz="1100" dirty="0" smtClean="0">
                  <a:latin typeface="맑은 고딕" pitchFamily="50" charset="-127"/>
                </a:rPr>
                <a:t>6</a:t>
              </a:r>
              <a:r>
                <a:rPr lang="ko-KR" altLang="en-US" sz="1100" dirty="0" smtClean="0">
                  <a:latin typeface="맑은 고딕" pitchFamily="50" charset="-127"/>
                </a:rPr>
                <a:t>일</a:t>
              </a:r>
              <a:r>
                <a:rPr lang="en-US" altLang="ko-KR" sz="1100" dirty="0" smtClean="0">
                  <a:latin typeface="맑은 고딕" pitchFamily="50" charset="-127"/>
                </a:rPr>
                <a:t>, </a:t>
              </a:r>
              <a:r>
                <a:rPr lang="ko-KR" altLang="en-US" sz="1100" dirty="0" smtClean="0">
                  <a:latin typeface="맑은 고딕" pitchFamily="50" charset="-127"/>
                </a:rPr>
                <a:t>주</a:t>
              </a:r>
              <a:r>
                <a:rPr lang="en-US" altLang="ko-KR" sz="1100" dirty="0" smtClean="0">
                  <a:latin typeface="맑은 고딕" pitchFamily="50" charset="-127"/>
                </a:rPr>
                <a:t>40</a:t>
              </a:r>
              <a:r>
                <a:rPr lang="ko-KR" altLang="en-US" sz="1100" dirty="0" smtClean="0">
                  <a:latin typeface="맑은 고딕" pitchFamily="50" charset="-127"/>
                </a:rPr>
                <a:t>시간 이상 운영할 수 있는 공공</a:t>
              </a:r>
              <a:r>
                <a:rPr lang="en-US" altLang="ko-KR" sz="1100" dirty="0" smtClean="0">
                  <a:latin typeface="맑은 고딕" pitchFamily="50" charset="-127"/>
                </a:rPr>
                <a:t>/</a:t>
              </a:r>
              <a:r>
                <a:rPr lang="ko-KR" altLang="en-US" sz="1100" dirty="0" smtClean="0">
                  <a:latin typeface="맑은 고딕" pitchFamily="50" charset="-127"/>
                </a:rPr>
                <a:t>학교체육시설 확보</a:t>
              </a:r>
              <a:r>
                <a:rPr lang="en-US" altLang="ko-KR" sz="1100" dirty="0" smtClean="0">
                  <a:latin typeface="맑은 고딕" pitchFamily="50" charset="-127"/>
                </a:rPr>
                <a:t>(</a:t>
              </a:r>
              <a:r>
                <a:rPr lang="ko-KR" altLang="en-US" sz="1100" dirty="0" smtClean="0">
                  <a:latin typeface="맑은 고딕" pitchFamily="50" charset="-127"/>
                </a:rPr>
                <a:t>복수시설 가능</a:t>
              </a:r>
              <a:r>
                <a:rPr lang="en-US" altLang="ko-KR" sz="1100" dirty="0" smtClean="0">
                  <a:latin typeface="맑은 고딕" pitchFamily="50" charset="-127"/>
                </a:rPr>
                <a:t>)</a:t>
              </a:r>
              <a:endParaRPr lang="ko-KR" altLang="en-US" sz="1100" dirty="0" smtClean="0">
                <a:latin typeface="맑은 고딕" pitchFamily="50" charset="-127"/>
              </a:endParaRPr>
            </a:p>
            <a:p>
              <a:r>
                <a:rPr lang="ko-KR" altLang="en-US" sz="1100" dirty="0" smtClean="0">
                  <a:latin typeface="맑은 고딕" pitchFamily="50" charset="-127"/>
                </a:rPr>
                <a:t>➁ 선정 후 </a:t>
              </a:r>
              <a:r>
                <a:rPr lang="en-US" altLang="ko-KR" sz="1100" dirty="0" smtClean="0">
                  <a:latin typeface="맑은 고딕" pitchFamily="50" charset="-127"/>
                </a:rPr>
                <a:t>1~2</a:t>
              </a:r>
              <a:r>
                <a:rPr lang="ko-KR" altLang="en-US" sz="1100" dirty="0" err="1" smtClean="0">
                  <a:latin typeface="맑은 고딕" pitchFamily="50" charset="-127"/>
                </a:rPr>
                <a:t>년차부터</a:t>
              </a:r>
              <a:r>
                <a:rPr lang="ko-KR" altLang="en-US" sz="1100" dirty="0" smtClean="0">
                  <a:latin typeface="맑은 고딕" pitchFamily="50" charset="-127"/>
                </a:rPr>
                <a:t> </a:t>
              </a:r>
              <a:r>
                <a:rPr lang="en-US" altLang="ko-KR" sz="1100" dirty="0" smtClean="0">
                  <a:latin typeface="맑은 고딕" pitchFamily="50" charset="-127"/>
                </a:rPr>
                <a:t>5</a:t>
              </a:r>
              <a:r>
                <a:rPr lang="ko-KR" altLang="en-US" sz="1100" dirty="0" smtClean="0">
                  <a:latin typeface="맑은 고딕" pitchFamily="50" charset="-127"/>
                </a:rPr>
                <a:t>년간 </a:t>
              </a:r>
              <a:r>
                <a:rPr lang="en-US" altLang="ko-KR" sz="1100" dirty="0" smtClean="0">
                  <a:latin typeface="맑은 고딕" pitchFamily="50" charset="-127"/>
                </a:rPr>
                <a:t>20</a:t>
              </a:r>
              <a:r>
                <a:rPr lang="ko-KR" altLang="en-US" sz="1100" dirty="0" err="1" smtClean="0">
                  <a:latin typeface="맑은 고딕" pitchFamily="50" charset="-127"/>
                </a:rPr>
                <a:t>백만원이상</a:t>
              </a:r>
              <a:r>
                <a:rPr lang="ko-KR" altLang="en-US" sz="1100" dirty="0" smtClean="0">
                  <a:latin typeface="맑은 고딕" pitchFamily="50" charset="-127"/>
                </a:rPr>
                <a:t> </a:t>
              </a:r>
              <a:r>
                <a:rPr lang="ko-KR" altLang="en-US" sz="1100" dirty="0" err="1" smtClean="0">
                  <a:latin typeface="맑은 고딕" pitchFamily="50" charset="-127"/>
                </a:rPr>
                <a:t>매칭지원금</a:t>
              </a:r>
              <a:r>
                <a:rPr lang="ko-KR" altLang="en-US" sz="1100" dirty="0" smtClean="0">
                  <a:latin typeface="맑은 고딕" pitchFamily="50" charset="-127"/>
                </a:rPr>
                <a:t> 확보</a:t>
              </a:r>
            </a:p>
            <a:p>
              <a:r>
                <a:rPr lang="ko-KR" altLang="en-US" sz="1100" dirty="0" smtClean="0">
                  <a:latin typeface="맑은 고딕" pitchFamily="50" charset="-127"/>
                </a:rPr>
                <a:t>③ 대한체육회 회원종목단체 중 올림픽</a:t>
              </a:r>
              <a:r>
                <a:rPr lang="en-US" altLang="ko-KR" sz="1100" dirty="0" smtClean="0">
                  <a:latin typeface="맑은 고딕" pitchFamily="50" charset="-127"/>
                </a:rPr>
                <a:t>,</a:t>
              </a:r>
              <a:r>
                <a:rPr lang="ko-KR" altLang="en-US" sz="1100" dirty="0" smtClean="0">
                  <a:latin typeface="맑은 고딕" pitchFamily="50" charset="-127"/>
                </a:rPr>
                <a:t>아시안게임</a:t>
              </a:r>
              <a:r>
                <a:rPr lang="en-US" altLang="ko-KR" sz="1100" dirty="0" smtClean="0">
                  <a:latin typeface="맑은 고딕" pitchFamily="50" charset="-127"/>
                </a:rPr>
                <a:t>,</a:t>
              </a:r>
              <a:r>
                <a:rPr lang="ko-KR" altLang="en-US" sz="1100" dirty="0" smtClean="0">
                  <a:latin typeface="맑은 고딕" pitchFamily="50" charset="-127"/>
                </a:rPr>
                <a:t>전국체전 정식 종목 </a:t>
              </a:r>
              <a:r>
                <a:rPr lang="en-US" altLang="ko-KR" sz="1100" dirty="0" smtClean="0">
                  <a:latin typeface="맑은 고딕" pitchFamily="50" charset="-127"/>
                </a:rPr>
                <a:t>(57</a:t>
              </a:r>
              <a:r>
                <a:rPr lang="ko-KR" altLang="en-US" sz="1100" dirty="0" smtClean="0">
                  <a:latin typeface="맑은 고딕" pitchFamily="50" charset="-127"/>
                </a:rPr>
                <a:t>종목</a:t>
              </a:r>
              <a:r>
                <a:rPr lang="en-US" altLang="ko-KR" sz="1100" dirty="0" smtClean="0">
                  <a:latin typeface="맑은 고딕" pitchFamily="50" charset="-127"/>
                </a:rPr>
                <a:t>)</a:t>
              </a:r>
              <a:r>
                <a:rPr lang="ko-KR" altLang="en-US" sz="1100" dirty="0" smtClean="0">
                  <a:latin typeface="맑은 고딕" pitchFamily="50" charset="-127"/>
                </a:rPr>
                <a:t>운영</a:t>
              </a:r>
            </a:p>
            <a:p>
              <a:r>
                <a:rPr lang="ko-KR" altLang="en-US" sz="1100" dirty="0" smtClean="0">
                  <a:latin typeface="맑은 고딕" pitchFamily="50" charset="-127"/>
                </a:rPr>
                <a:t>④ </a:t>
              </a:r>
              <a:r>
                <a:rPr lang="en-US" altLang="ko-KR" sz="1100" dirty="0" smtClean="0">
                  <a:latin typeface="맑은 고딕" pitchFamily="50" charset="-127"/>
                </a:rPr>
                <a:t>1</a:t>
              </a:r>
              <a:r>
                <a:rPr lang="ko-KR" altLang="en-US" sz="1100" dirty="0" err="1" smtClean="0">
                  <a:latin typeface="맑은 고딕" pitchFamily="50" charset="-127"/>
                </a:rPr>
                <a:t>시군구</a:t>
              </a:r>
              <a:r>
                <a:rPr lang="ko-KR" altLang="en-US" sz="1100" dirty="0" smtClean="0">
                  <a:latin typeface="맑은 고딕" pitchFamily="50" charset="-127"/>
                </a:rPr>
                <a:t> </a:t>
              </a:r>
              <a:r>
                <a:rPr lang="en-US" altLang="ko-KR" sz="1100" dirty="0" smtClean="0">
                  <a:latin typeface="맑은 고딕" pitchFamily="50" charset="-127"/>
                </a:rPr>
                <a:t>1</a:t>
              </a:r>
              <a:r>
                <a:rPr lang="ko-KR" altLang="en-US" sz="1100" dirty="0" smtClean="0">
                  <a:latin typeface="맑은 고딕" pitchFamily="50" charset="-127"/>
                </a:rPr>
                <a:t>공공스포츠클럽 원칙</a:t>
              </a:r>
              <a:r>
                <a:rPr lang="en-US" altLang="ko-KR" sz="1100" dirty="0" smtClean="0">
                  <a:latin typeface="맑은 고딕" pitchFamily="50" charset="-127"/>
                </a:rPr>
                <a:t>(</a:t>
              </a:r>
              <a:r>
                <a:rPr lang="ko-KR" altLang="en-US" sz="1100" dirty="0" smtClean="0">
                  <a:latin typeface="맑은 고딕" pitchFamily="50" charset="-127"/>
                </a:rPr>
                <a:t>단</a:t>
              </a:r>
              <a:r>
                <a:rPr lang="en-US" altLang="ko-KR" sz="1100" dirty="0" smtClean="0">
                  <a:latin typeface="맑은 고딕" pitchFamily="50" charset="-127"/>
                </a:rPr>
                <a:t>, </a:t>
              </a:r>
              <a:r>
                <a:rPr lang="ko-KR" altLang="en-US" sz="1100" dirty="0" smtClean="0">
                  <a:latin typeface="맑은 고딕" pitchFamily="50" charset="-127"/>
                </a:rPr>
                <a:t>공공스포츠클럽이 </a:t>
              </a:r>
              <a:r>
                <a:rPr lang="en-US" altLang="ko-KR" sz="1100" dirty="0" smtClean="0">
                  <a:latin typeface="맑은 고딕" pitchFamily="50" charset="-127"/>
                </a:rPr>
                <a:t>1</a:t>
              </a:r>
              <a:r>
                <a:rPr lang="ko-KR" altLang="en-US" sz="1100" dirty="0" smtClean="0">
                  <a:latin typeface="맑은 고딕" pitchFamily="50" charset="-127"/>
                </a:rPr>
                <a:t>개소 있는 </a:t>
              </a:r>
              <a:r>
                <a:rPr lang="ko-KR" altLang="en-US" sz="1100" dirty="0" err="1" smtClean="0">
                  <a:latin typeface="맑은 고딕" pitchFamily="50" charset="-127"/>
                </a:rPr>
                <a:t>시군구에</a:t>
              </a:r>
              <a:r>
                <a:rPr lang="ko-KR" altLang="en-US" sz="1100" dirty="0" smtClean="0">
                  <a:latin typeface="맑은 고딕" pitchFamily="50" charset="-127"/>
                </a:rPr>
                <a:t> 인구가 </a:t>
              </a:r>
              <a:r>
                <a:rPr lang="en-US" altLang="ko-KR" sz="1100" dirty="0" smtClean="0">
                  <a:latin typeface="맑은 고딕" pitchFamily="50" charset="-127"/>
                </a:rPr>
                <a:t>30</a:t>
              </a:r>
              <a:r>
                <a:rPr lang="ko-KR" altLang="en-US" sz="1100" dirty="0" smtClean="0">
                  <a:latin typeface="맑은 고딕" pitchFamily="50" charset="-127"/>
                </a:rPr>
                <a:t>만 이상이거나</a:t>
              </a:r>
              <a:r>
                <a:rPr lang="en-US" altLang="ko-KR" sz="1100" dirty="0" smtClean="0">
                  <a:latin typeface="맑은 고딕" pitchFamily="50" charset="-127"/>
                </a:rPr>
                <a:t>, </a:t>
              </a:r>
              <a:r>
                <a:rPr lang="ko-KR" altLang="en-US" sz="1100" dirty="0" smtClean="0">
                  <a:latin typeface="맑은 고딕" pitchFamily="50" charset="-127"/>
                </a:rPr>
                <a:t>인구와 관계없이 학교시설을 거점시설로 신청하는 경우 가능</a:t>
              </a:r>
              <a:r>
                <a:rPr lang="en-US" altLang="ko-KR" sz="1100" dirty="0" smtClean="0">
                  <a:latin typeface="맑은 고딕" pitchFamily="50" charset="-127"/>
                </a:rPr>
                <a:t>)</a:t>
              </a:r>
              <a:endParaRPr lang="ko-KR" altLang="en-US" sz="1100" dirty="0" smtClean="0">
                <a:latin typeface="맑은 고딕" pitchFamily="50" charset="-127"/>
              </a:endParaRPr>
            </a:p>
            <a:p>
              <a:r>
                <a:rPr lang="ko-KR" altLang="en-US" sz="1100" dirty="0" smtClean="0">
                  <a:latin typeface="맑은 고딕" pitchFamily="50" charset="-127"/>
                </a:rPr>
                <a:t>◆ </a:t>
              </a:r>
              <a:r>
                <a:rPr lang="ko-KR" altLang="en-US" sz="1100" dirty="0" err="1" smtClean="0">
                  <a:latin typeface="맑은 고딕" pitchFamily="50" charset="-127"/>
                </a:rPr>
                <a:t>시설별</a:t>
              </a:r>
              <a:r>
                <a:rPr lang="ko-KR" altLang="en-US" sz="1100" dirty="0" smtClean="0">
                  <a:latin typeface="맑은 고딕" pitchFamily="50" charset="-127"/>
                </a:rPr>
                <a:t> 신청조건 </a:t>
              </a:r>
            </a:p>
            <a:p>
              <a:r>
                <a:rPr lang="ko-KR" altLang="en-US" sz="1100" dirty="0" smtClean="0">
                  <a:latin typeface="맑은 고딕" pitchFamily="50" charset="-127"/>
                </a:rPr>
                <a:t>➀ 공공체육시설</a:t>
              </a:r>
              <a:r>
                <a:rPr lang="en-US" altLang="ko-KR" sz="1100" dirty="0" smtClean="0">
                  <a:latin typeface="맑은 고딕" pitchFamily="50" charset="-127"/>
                </a:rPr>
                <a:t>(</a:t>
              </a:r>
              <a:r>
                <a:rPr lang="ko-KR" altLang="en-US" sz="1100" dirty="0" smtClean="0">
                  <a:latin typeface="맑은 고딕" pitchFamily="50" charset="-127"/>
                </a:rPr>
                <a:t>최소 </a:t>
              </a:r>
              <a:r>
                <a:rPr lang="en-US" altLang="ko-KR" sz="1100" dirty="0" smtClean="0">
                  <a:latin typeface="맑은 고딕" pitchFamily="50" charset="-127"/>
                </a:rPr>
                <a:t>5</a:t>
              </a:r>
              <a:r>
                <a:rPr lang="ko-KR" altLang="en-US" sz="1100" dirty="0" smtClean="0">
                  <a:latin typeface="맑은 고딕" pitchFamily="50" charset="-127"/>
                </a:rPr>
                <a:t>년 시설위탁 확약서 제출</a:t>
              </a:r>
              <a:r>
                <a:rPr lang="en-US" altLang="ko-KR" sz="1100" dirty="0" smtClean="0">
                  <a:latin typeface="맑은 고딕" pitchFamily="50" charset="-127"/>
                </a:rPr>
                <a:t>)</a:t>
              </a:r>
              <a:endParaRPr lang="ko-KR" altLang="en-US" sz="1100" dirty="0" smtClean="0">
                <a:latin typeface="맑은 고딕" pitchFamily="50" charset="-127"/>
              </a:endParaRPr>
            </a:p>
            <a:p>
              <a:r>
                <a:rPr lang="ko-KR" altLang="en-US" sz="1100" dirty="0" smtClean="0">
                  <a:latin typeface="맑은 고딕" pitchFamily="50" charset="-127"/>
                </a:rPr>
                <a:t>➁ 학교체육시설</a:t>
              </a:r>
              <a:r>
                <a:rPr lang="en-US" altLang="ko-KR" sz="1100" dirty="0" smtClean="0">
                  <a:latin typeface="맑은 고딕" pitchFamily="50" charset="-127"/>
                </a:rPr>
                <a:t>(</a:t>
              </a:r>
              <a:r>
                <a:rPr lang="ko-KR" altLang="en-US" sz="1100" dirty="0" smtClean="0">
                  <a:latin typeface="맑은 고딕" pitchFamily="50" charset="-127"/>
                </a:rPr>
                <a:t>최소 </a:t>
              </a:r>
              <a:r>
                <a:rPr lang="en-US" altLang="ko-KR" sz="1100" dirty="0" smtClean="0">
                  <a:latin typeface="맑은 고딕" pitchFamily="50" charset="-127"/>
                </a:rPr>
                <a:t>8</a:t>
              </a:r>
              <a:r>
                <a:rPr lang="ko-KR" altLang="en-US" sz="1100" dirty="0" smtClean="0">
                  <a:latin typeface="맑은 고딕" pitchFamily="50" charset="-127"/>
                </a:rPr>
                <a:t>년 시설위탁 확약서</a:t>
              </a:r>
              <a:r>
                <a:rPr lang="en-US" altLang="ko-KR" sz="1100" dirty="0" smtClean="0">
                  <a:latin typeface="맑은 고딕" pitchFamily="50" charset="-127"/>
                </a:rPr>
                <a:t>, </a:t>
              </a:r>
              <a:r>
                <a:rPr lang="ko-KR" altLang="en-US" sz="1100" dirty="0" smtClean="0">
                  <a:latin typeface="맑은 고딕" pitchFamily="50" charset="-127"/>
                </a:rPr>
                <a:t>교육청</a:t>
              </a:r>
              <a:r>
                <a:rPr lang="en-US" altLang="ko-KR" sz="1100" dirty="0" smtClean="0">
                  <a:latin typeface="맑은 고딕" pitchFamily="50" charset="-127"/>
                </a:rPr>
                <a:t>(</a:t>
              </a:r>
              <a:r>
                <a:rPr lang="ko-KR" altLang="en-US" sz="1100" dirty="0" err="1" smtClean="0">
                  <a:latin typeface="맑은 고딕" pitchFamily="50" charset="-127"/>
                </a:rPr>
                <a:t>교육지원청</a:t>
              </a:r>
              <a:r>
                <a:rPr lang="en-US" altLang="ko-KR" sz="1100" dirty="0" smtClean="0">
                  <a:latin typeface="맑은 고딕" pitchFamily="50" charset="-127"/>
                </a:rPr>
                <a:t>) </a:t>
              </a:r>
              <a:r>
                <a:rPr lang="ko-KR" altLang="en-US" sz="1100" dirty="0" err="1" smtClean="0">
                  <a:latin typeface="맑은 고딕" pitchFamily="50" charset="-127"/>
                </a:rPr>
                <a:t>확약필</a:t>
              </a:r>
              <a:r>
                <a:rPr lang="en-US" altLang="ko-KR" sz="1100" dirty="0" smtClean="0">
                  <a:latin typeface="맑은 고딕" pitchFamily="50" charset="-127"/>
                </a:rPr>
                <a:t>)</a:t>
              </a:r>
              <a:endParaRPr lang="ko-KR" altLang="en-US" sz="1100" dirty="0" smtClean="0">
                <a:latin typeface="맑은 고딕" pitchFamily="50" charset="-127"/>
              </a:endParaRPr>
            </a:p>
            <a:p>
              <a:r>
                <a:rPr lang="ko-KR" altLang="en-US" sz="1100" dirty="0" smtClean="0">
                  <a:latin typeface="맑은 고딕" pitchFamily="50" charset="-127"/>
                </a:rPr>
                <a:t>③ 프로구단시설</a:t>
              </a:r>
              <a:r>
                <a:rPr lang="en-US" altLang="ko-KR" sz="1100" dirty="0" smtClean="0">
                  <a:latin typeface="맑은 고딕" pitchFamily="50" charset="-127"/>
                </a:rPr>
                <a:t>(</a:t>
              </a:r>
              <a:r>
                <a:rPr lang="ko-KR" altLang="en-US" sz="1100" dirty="0" smtClean="0">
                  <a:latin typeface="맑은 고딕" pitchFamily="50" charset="-127"/>
                </a:rPr>
                <a:t>최소 </a:t>
              </a:r>
              <a:r>
                <a:rPr lang="en-US" altLang="ko-KR" sz="1100" dirty="0" smtClean="0">
                  <a:latin typeface="맑은 고딕" pitchFamily="50" charset="-127"/>
                </a:rPr>
                <a:t>8</a:t>
              </a:r>
              <a:r>
                <a:rPr lang="ko-KR" altLang="en-US" sz="1100" dirty="0" smtClean="0">
                  <a:latin typeface="맑은 고딕" pitchFamily="50" charset="-127"/>
                </a:rPr>
                <a:t>년 시설위탁 확약서</a:t>
              </a:r>
              <a:r>
                <a:rPr lang="en-US" altLang="ko-KR" sz="1100" dirty="0" smtClean="0">
                  <a:latin typeface="맑은 고딕" pitchFamily="50" charset="-127"/>
                </a:rPr>
                <a:t>, </a:t>
              </a:r>
              <a:r>
                <a:rPr lang="ko-KR" altLang="en-US" sz="1100" dirty="0" smtClean="0">
                  <a:latin typeface="맑은 고딕" pitchFamily="50" charset="-127"/>
                </a:rPr>
                <a:t>프로구단 </a:t>
              </a:r>
              <a:r>
                <a:rPr lang="ko-KR" altLang="en-US" sz="1100" dirty="0" err="1" smtClean="0">
                  <a:latin typeface="맑은 고딕" pitchFamily="50" charset="-127"/>
                </a:rPr>
                <a:t>자체신청시만</a:t>
              </a:r>
              <a:r>
                <a:rPr lang="ko-KR" altLang="en-US" sz="1100" dirty="0" smtClean="0">
                  <a:latin typeface="맑은 고딕" pitchFamily="50" charset="-127"/>
                </a:rPr>
                <a:t> 가능</a:t>
              </a:r>
              <a:r>
                <a:rPr lang="en-US" altLang="ko-KR" sz="1100" dirty="0" smtClean="0">
                  <a:latin typeface="맑은 고딕" pitchFamily="50" charset="-127"/>
                </a:rPr>
                <a:t>)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itchFamily="50" charset="-127"/>
                </a:rPr>
                <a:t/>
              </a:r>
              <a:br>
                <a:rPr kumimoji="0" lang="en-US" altLang="ko-KR" sz="1100" spc="-100" dirty="0" smtClean="0">
                  <a:solidFill>
                    <a:prstClr val="black"/>
                  </a:solidFill>
                  <a:latin typeface="맑은 고딕" pitchFamily="50" charset="-127"/>
                </a:rPr>
              </a:br>
              <a:endPara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6" name="그룹 22"/>
          <p:cNvGrpSpPr/>
          <p:nvPr/>
        </p:nvGrpSpPr>
        <p:grpSpPr>
          <a:xfrm>
            <a:off x="830525" y="5813731"/>
            <a:ext cx="8082915" cy="379519"/>
            <a:chOff x="849313" y="5328334"/>
            <a:chExt cx="7589877" cy="379519"/>
          </a:xfrm>
        </p:grpSpPr>
        <p:sp>
          <p:nvSpPr>
            <p:cNvPr id="101" name="직사각형 30"/>
            <p:cNvSpPr>
              <a:spLocks noChangeArrowheads="1"/>
            </p:cNvSpPr>
            <p:nvPr/>
          </p:nvSpPr>
          <p:spPr bwMode="auto">
            <a:xfrm>
              <a:off x="849313" y="5328334"/>
              <a:ext cx="580770" cy="3795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선정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방법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2" name="Rectangle 76"/>
            <p:cNvSpPr>
              <a:spLocks noChangeArrowheads="1"/>
            </p:cNvSpPr>
            <p:nvPr/>
          </p:nvSpPr>
          <p:spPr bwMode="auto">
            <a:xfrm>
              <a:off x="1463745" y="5380636"/>
              <a:ext cx="6975445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공모심사는 시도체육회에서 추진</a:t>
              </a:r>
              <a:r>
                <a:rPr kumimoji="0" lang="en-US" altLang="ko-KR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심사에서 선정된 결과에 대한 최종승인은 대한체육회에서 실시</a:t>
              </a:r>
              <a:endParaRPr kumimoji="0" lang="en-US" altLang="ko-KR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cxnSp>
        <p:nvCxnSpPr>
          <p:cNvPr id="103" name="직선 연결선 102"/>
          <p:cNvCxnSpPr/>
          <p:nvPr/>
        </p:nvCxnSpPr>
        <p:spPr bwMode="auto">
          <a:xfrm>
            <a:off x="838865" y="5776800"/>
            <a:ext cx="8316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직사각형 103"/>
          <p:cNvSpPr/>
          <p:nvPr/>
        </p:nvSpPr>
        <p:spPr bwMode="auto">
          <a:xfrm>
            <a:off x="452438" y="1268413"/>
            <a:ext cx="9001125" cy="500538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8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한종목형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스포츠클럽 공모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881743" y="1379765"/>
            <a:ext cx="1102177" cy="849086"/>
          </a:xfrm>
          <a:prstGeom prst="homePlat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kumimoji="0" lang="ko-KR" altLang="en-US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사업운영</a:t>
            </a:r>
            <a: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방향성</a:t>
            </a:r>
            <a:endParaRPr kumimoji="0" lang="en-US" altLang="ko-KR" sz="1600" spc="-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1983920" y="1372190"/>
            <a:ext cx="7469643" cy="84789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단일한 </a:t>
            </a: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경기력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성인 위주의 폐쇄적 구조에서 탈피하는 것이 주된 운영 방향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다수준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다연령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엘리트육성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수준별프로그램 의무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시설확보 및 지도자 채용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스포츠클럽이 사업목적을 적합하게 달성할 수 있는 시설 확보 중요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!</a:t>
            </a:r>
            <a:endParaRPr kumimoji="0" lang="ko-KR" altLang="en-US" sz="1500" spc="-1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800137" y="2645209"/>
            <a:ext cx="2676699" cy="275831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spc="-15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한종목형스포츠클럽</a:t>
            </a:r>
            <a:r>
              <a:rPr lang="ko-KR" altLang="en-US" sz="14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모형</a:t>
            </a:r>
            <a:r>
              <a:rPr lang="en-US" altLang="ko-KR" sz="14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spc="-1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1004465" y="3064831"/>
            <a:ext cx="2273610" cy="166738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070966" y="3526517"/>
            <a:ext cx="2148919" cy="1096128"/>
            <a:chOff x="1548604" y="4052755"/>
            <a:chExt cx="1560356" cy="1408708"/>
          </a:xfrm>
        </p:grpSpPr>
        <p:sp>
          <p:nvSpPr>
            <p:cNvPr id="39" name="직사각형 38"/>
            <p:cNvSpPr/>
            <p:nvPr/>
          </p:nvSpPr>
          <p:spPr bwMode="auto">
            <a:xfrm>
              <a:off x="1548604" y="4052755"/>
              <a:ext cx="765722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다수준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수분별육성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2344507" y="4058686"/>
              <a:ext cx="764453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다연령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청소년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성인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 bwMode="auto">
            <a:xfrm>
              <a:off x="1548605" y="4775963"/>
              <a:ext cx="765722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자원확보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지도자</a:t>
              </a:r>
              <a:r>
                <a:rPr lang="en-US" altLang="ko-KR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2344507" y="4781895"/>
              <a:ext cx="764453" cy="679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대회 개최 </a:t>
              </a:r>
              <a: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참여</a:t>
              </a:r>
              <a:endPara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직사각형 42"/>
          <p:cNvSpPr/>
          <p:nvPr/>
        </p:nvSpPr>
        <p:spPr bwMode="auto">
          <a:xfrm>
            <a:off x="800137" y="3138095"/>
            <a:ext cx="2676699" cy="275831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한종목형스포츠클럽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위쪽 화살표 설명선 43"/>
          <p:cNvSpPr/>
          <p:nvPr/>
        </p:nvSpPr>
        <p:spPr>
          <a:xfrm>
            <a:off x="1003625" y="4585920"/>
            <a:ext cx="2274450" cy="967316"/>
          </a:xfrm>
          <a:prstGeom prst="upArrowCallout">
            <a:avLst>
              <a:gd name="adj1" fmla="val 54377"/>
              <a:gd name="adj2" fmla="val 42119"/>
              <a:gd name="adj3" fmla="val 21160"/>
              <a:gd name="adj4" fmla="val 68522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ko-KR" altLang="en-US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082050" y="4963353"/>
            <a:ext cx="2140749" cy="528778"/>
            <a:chOff x="1558415" y="5435291"/>
            <a:chExt cx="2340255" cy="490494"/>
          </a:xfrm>
        </p:grpSpPr>
        <p:sp>
          <p:nvSpPr>
            <p:cNvPr id="46" name="직사각형 45"/>
            <p:cNvSpPr/>
            <p:nvPr/>
          </p:nvSpPr>
          <p:spPr bwMode="auto">
            <a:xfrm>
              <a:off x="1558415" y="5435291"/>
              <a:ext cx="752524" cy="490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</a:t>
              </a:r>
              <a: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지원</a:t>
              </a:r>
              <a:endParaRPr lang="ko-KR" altLang="en-US" b="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2356437" y="5435291"/>
              <a:ext cx="752524" cy="490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재정</a:t>
              </a:r>
              <a: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지원</a:t>
              </a:r>
              <a:endParaRPr lang="ko-KR" altLang="en-US" b="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3146146" y="5435291"/>
              <a:ext cx="752524" cy="490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prstDash val="sys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</a:t>
              </a:r>
              <a: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b="0" i="1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지원</a:t>
              </a:r>
              <a:endParaRPr lang="ko-KR" altLang="en-US" b="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9" name="Freeform 4"/>
          <p:cNvSpPr>
            <a:spLocks/>
          </p:cNvSpPr>
          <p:nvPr/>
        </p:nvSpPr>
        <p:spPr bwMode="auto">
          <a:xfrm rot="5400000">
            <a:off x="2335872" y="4209924"/>
            <a:ext cx="2857992" cy="504056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4232920" y="2510201"/>
            <a:ext cx="4968230" cy="321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 요건</a:t>
            </a:r>
            <a:endParaRPr lang="ko-KR" altLang="en-US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1" name="직선 연결선 50"/>
          <p:cNvCxnSpPr/>
          <p:nvPr/>
        </p:nvCxnSpPr>
        <p:spPr bwMode="auto">
          <a:xfrm>
            <a:off x="4240952" y="2811753"/>
            <a:ext cx="496019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오른쪽 중괄호 52"/>
          <p:cNvSpPr/>
          <p:nvPr/>
        </p:nvSpPr>
        <p:spPr bwMode="auto">
          <a:xfrm>
            <a:off x="5977738" y="3199750"/>
            <a:ext cx="144016" cy="62289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000" dirty="0">
              <a:solidFill>
                <a:prstClr val="black"/>
              </a:solidFill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4255050" y="2901959"/>
            <a:ext cx="3880578" cy="253192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ko-KR" altLang="en-US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dirty="0" err="1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다수준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dirty="0" err="1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다연령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프로그램 운영 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청소년 비율 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50% 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이상</a:t>
            </a:r>
            <a:endParaRPr lang="ko-KR" altLang="en-US" sz="13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직사각형 54"/>
          <p:cNvSpPr/>
          <p:nvPr/>
        </p:nvSpPr>
        <p:spPr bwMode="auto">
          <a:xfrm>
            <a:off x="6113595" y="3147239"/>
            <a:ext cx="3185080" cy="724860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수준별 프로그램 운영</a:t>
            </a:r>
            <a:r>
              <a:rPr lang="en-US" altLang="ko-KR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초보자 프로그램 必 포함</a:t>
            </a:r>
            <a:r>
              <a:rPr lang="en-US" altLang="ko-KR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 비율 최소 </a:t>
            </a:r>
            <a:r>
              <a:rPr lang="en-US" altLang="ko-KR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50% </a:t>
            </a:r>
            <a:r>
              <a:rPr lang="ko-KR" altLang="en-US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확보</a:t>
            </a:r>
            <a:endParaRPr lang="en-US" altLang="ko-KR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목표회원</a:t>
            </a:r>
            <a:r>
              <a:rPr lang="en-US" altLang="ko-KR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 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</a:t>
            </a:r>
            <a:r>
              <a:rPr lang="ko-KR" altLang="en-US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</a:t>
            </a:r>
            <a:r>
              <a:rPr lang="ko-KR" altLang="en-US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70</a:t>
            </a:r>
            <a:r>
              <a:rPr lang="ko-KR" altLang="en-US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3</a:t>
            </a:r>
            <a:r>
              <a:rPr lang="ko-KR" altLang="en-US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90</a:t>
            </a:r>
            <a:r>
              <a:rPr lang="ko-KR" altLang="en-US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120</a:t>
            </a:r>
            <a:r>
              <a:rPr lang="ko-KR" altLang="en-US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5</a:t>
            </a:r>
            <a:r>
              <a:rPr lang="ko-KR" altLang="en-US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년후</a:t>
            </a:r>
            <a:r>
              <a:rPr lang="ko-KR" altLang="en-US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150</a:t>
            </a:r>
            <a:r>
              <a:rPr lang="ko-KR" altLang="en-US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/>
          <p:cNvSpPr/>
          <p:nvPr/>
        </p:nvSpPr>
        <p:spPr bwMode="auto">
          <a:xfrm>
            <a:off x="4376936" y="3199750"/>
            <a:ext cx="576709" cy="631308"/>
          </a:xfrm>
          <a:prstGeom prst="rect">
            <a:avLst/>
          </a:prstGeom>
          <a:solidFill>
            <a:schemeClr val="bg1"/>
          </a:solidFill>
          <a:ln w="9525">
            <a:noFill/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“1</a:t>
            </a:r>
            <a:r>
              <a:rPr lang="ko-KR" altLang="en-US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</a:t>
            </a:r>
            <a:r>
              <a:rPr lang="en-US" altLang="ko-KR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endParaRPr lang="ko-KR" altLang="en-US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5051170" y="3199750"/>
            <a:ext cx="535477" cy="18929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청소년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5051170" y="3633355"/>
            <a:ext cx="535477" cy="19770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노인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직사각형 58"/>
          <p:cNvSpPr/>
          <p:nvPr/>
        </p:nvSpPr>
        <p:spPr bwMode="auto">
          <a:xfrm>
            <a:off x="5633796" y="3199750"/>
            <a:ext cx="321243" cy="194327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초급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5633796" y="3416552"/>
            <a:ext cx="321243" cy="194327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중급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5633796" y="3633355"/>
            <a:ext cx="321243" cy="194327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고급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5051170" y="3416552"/>
            <a:ext cx="535477" cy="18929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성인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4255050" y="3938441"/>
            <a:ext cx="3880578" cy="253192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ko-KR" altLang="en-US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최소 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이상 종목 시설 확보</a:t>
            </a:r>
            <a:r>
              <a:rPr lang="en-US" altLang="ko-KR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3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클럽 운영 기반 확보</a:t>
            </a:r>
            <a:endParaRPr lang="ko-KR" altLang="en-US" sz="13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4379631" y="4215273"/>
            <a:ext cx="576709" cy="631308"/>
          </a:xfrm>
          <a:prstGeom prst="rect">
            <a:avLst/>
          </a:prstGeom>
          <a:solidFill>
            <a:schemeClr val="bg1"/>
          </a:solidFill>
          <a:ln w="9525">
            <a:noFill/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“1</a:t>
            </a:r>
            <a:r>
              <a:rPr lang="ko-KR" altLang="en-US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lang="en-US" altLang="ko-KR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endParaRPr lang="ko-KR" altLang="en-US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5053865" y="4207273"/>
            <a:ext cx="919678" cy="21680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공공체육시설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5053865" y="4690235"/>
            <a:ext cx="919678" cy="19770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프로구</a:t>
            </a: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오른쪽 중괄호 67"/>
          <p:cNvSpPr/>
          <p:nvPr/>
        </p:nvSpPr>
        <p:spPr bwMode="auto">
          <a:xfrm>
            <a:off x="5994364" y="4240178"/>
            <a:ext cx="144016" cy="62289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000" dirty="0">
              <a:solidFill>
                <a:prstClr val="black"/>
              </a:solidFill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6127412" y="4140675"/>
            <a:ext cx="3171263" cy="804450"/>
          </a:xfrm>
          <a:prstGeom prst="rect">
            <a:avLst/>
          </a:prstGeom>
          <a:noFill/>
          <a:ln w="6350" algn="ctr">
            <a:noFill/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종목운영을 위한 시설 주 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40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 이상 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 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b="0" spc="-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공공체육시설 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확약서 제출 필수</a:t>
            </a:r>
            <a:endParaRPr lang="en-US" altLang="ko-KR" b="0" spc="-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구단시설 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확약서 제출 필수</a:t>
            </a:r>
            <a:endParaRPr lang="en-US" altLang="ko-KR" b="0" spc="-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5053865" y="4445829"/>
            <a:ext cx="919678" cy="21680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학교체육시설</a:t>
            </a:r>
            <a:endParaRPr lang="ko-KR" altLang="en-US" sz="10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직사각형 76"/>
          <p:cNvSpPr/>
          <p:nvPr/>
        </p:nvSpPr>
        <p:spPr bwMode="auto">
          <a:xfrm>
            <a:off x="4240952" y="2889284"/>
            <a:ext cx="4960198" cy="98190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직사각형 77"/>
          <p:cNvSpPr/>
          <p:nvPr/>
        </p:nvSpPr>
        <p:spPr bwMode="auto">
          <a:xfrm>
            <a:off x="4240952" y="3942217"/>
            <a:ext cx="4960198" cy="2161531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0130" y="5642084"/>
            <a:ext cx="237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신규회원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초보자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청소년회원 육성 필수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en-US" altLang="ko-KR" sz="1200" i="1" spc="-5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AutoShape 41"/>
          <p:cNvSpPr>
            <a:spLocks noChangeArrowheads="1"/>
          </p:cNvSpPr>
          <p:nvPr/>
        </p:nvSpPr>
        <p:spPr bwMode="auto">
          <a:xfrm>
            <a:off x="704851" y="2420939"/>
            <a:ext cx="8748712" cy="3816350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560456"/>
              </p:ext>
            </p:extLst>
          </p:nvPr>
        </p:nvGraphicFramePr>
        <p:xfrm>
          <a:off x="4379631" y="4993670"/>
          <a:ext cx="4641821" cy="102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32"/>
                <a:gridCol w="1080911"/>
                <a:gridCol w="2690978"/>
              </a:tblGrid>
              <a:tr h="17156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공공체육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1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이상 시설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최근 </a:t>
                      </a:r>
                      <a:r>
                        <a:rPr lang="en-US" altLang="ko-KR" sz="1100" b="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100" b="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년간 시설운영 수지 결산서</a:t>
                      </a:r>
                      <a:endParaRPr lang="ko-KR" altLang="en-US" sz="1100" b="0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5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1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미만 시설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현재까지 운영 실적</a:t>
                      </a:r>
                      <a:endParaRPr lang="ko-KR" altLang="en-US" sz="1100" b="0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5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건립예정시설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예상 수입 및 비용이 포함된 운영계획서</a:t>
                      </a:r>
                      <a:endParaRPr lang="ko-KR" altLang="en-US" sz="1100" b="0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56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 및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기타시설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초중고등학교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최소 </a:t>
                      </a:r>
                      <a:r>
                        <a:rPr lang="en-US" altLang="ko-KR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 </a:t>
                      </a: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시설확약서</a:t>
                      </a:r>
                      <a:r>
                        <a:rPr lang="en-US" altLang="ko-KR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교육청 확인서 포함</a:t>
                      </a:r>
                      <a:r>
                        <a:rPr lang="en-US" altLang="ko-KR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100" b="0" kern="1200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5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대학교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최소 </a:t>
                      </a:r>
                      <a:r>
                        <a:rPr lang="en-US" altLang="ko-KR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 시설확약서</a:t>
                      </a:r>
                      <a:endParaRPr lang="ko-KR" altLang="en-US" sz="1100" b="0" kern="1200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5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프로구단시설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최소 </a:t>
                      </a:r>
                      <a:r>
                        <a:rPr lang="en-US" altLang="ko-KR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100" b="0" kern="1200" spc="-1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 이상 시설확약서</a:t>
                      </a:r>
                      <a:endParaRPr lang="ko-KR" altLang="en-US" sz="1100" b="0" kern="1200" spc="-1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442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한</a:t>
              </a: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종목형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스포츠클럽 세부사항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881743" y="1379765"/>
            <a:ext cx="1102177" cy="849086"/>
          </a:xfrm>
          <a:prstGeom prst="homePlat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kumimoji="0" lang="ko-KR" altLang="en-US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지원내용</a:t>
            </a:r>
            <a: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예산</a:t>
            </a:r>
            <a:r>
              <a:rPr kumimoji="0" lang="en-US" altLang="ko-KR" sz="160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en-US" altLang="ko-KR" sz="160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1983920" y="1372190"/>
            <a:ext cx="7469643" cy="84789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 차 예산의 경우 비영리사단법인 설립 시 소요되는 기본재산 포함 운영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(1</a:t>
            </a: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천만원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인건비 및 운영비 항목으로 연 </a:t>
            </a:r>
            <a:r>
              <a:rPr kumimoji="0" lang="en-US" altLang="ko-KR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8</a:t>
            </a:r>
            <a:r>
              <a:rPr kumimoji="0" lang="ko-KR" altLang="en-US" sz="1500" spc="-1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천만원</a:t>
            </a: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지원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58775" indent="-184150" eaLnBrk="0" latin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50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공모 신청한 종목을 실질적으로 운영할 수 있는 체육시설 확보 </a:t>
            </a:r>
            <a:endParaRPr kumimoji="0" lang="en-US" altLang="ko-KR" sz="1500" spc="-1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971377" y="2694566"/>
            <a:ext cx="3525299" cy="276999"/>
            <a:chOff x="2581591" y="2708920"/>
            <a:chExt cx="3405600" cy="281788"/>
          </a:xfrm>
        </p:grpSpPr>
        <p:cxnSp>
          <p:nvCxnSpPr>
            <p:cNvPr id="36" name="직선 연결선 35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2757900" y="2708920"/>
              <a:ext cx="3183180" cy="28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한종목형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스포츠클럽 운영 시 비용 항목 구성</a:t>
              </a:r>
              <a:endParaRPr lang="ko-KR" altLang="en-US" sz="120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8" name="순서도: 가산 접합 37"/>
          <p:cNvSpPr/>
          <p:nvPr/>
        </p:nvSpPr>
        <p:spPr bwMode="auto">
          <a:xfrm rot="2692995">
            <a:off x="1868124" y="3453634"/>
            <a:ext cx="1707280" cy="1678262"/>
          </a:xfrm>
          <a:prstGeom prst="flowChartSummingJunction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008204" y="3821426"/>
            <a:ext cx="705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인건비</a:t>
            </a:r>
            <a:endParaRPr lang="en-US" altLang="ko-KR" sz="1400" spc="-50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84291" y="4293031"/>
            <a:ext cx="891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초기설립</a:t>
            </a:r>
            <a:endParaRPr lang="en-US" altLang="ko-KR" sz="1400" spc="-50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Aft>
                <a:spcPts val="0"/>
              </a:spcAft>
            </a:pPr>
            <a:r>
              <a:rPr lang="ko-KR" altLang="en-US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</a:t>
            </a:r>
            <a:r>
              <a:rPr lang="ko-KR" altLang="en-US" sz="1400" spc="-5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</a:t>
            </a:r>
            <a:endParaRPr lang="en-US" altLang="ko-KR" sz="1400" spc="-50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977140" y="4293498"/>
            <a:ext cx="705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</a:t>
            </a:r>
            <a:r>
              <a:rPr lang="en-US" altLang="ko-KR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운영비</a:t>
            </a:r>
            <a:endParaRPr lang="en-US" altLang="ko-KR" sz="1400" spc="-50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706128" y="3724156"/>
            <a:ext cx="705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</a:t>
            </a:r>
            <a:r>
              <a:rPr lang="en-US" altLang="ko-KR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재산</a:t>
            </a:r>
            <a:endParaRPr lang="en-US" altLang="ko-KR" sz="1400" spc="-50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77850" y="3117701"/>
            <a:ext cx="2118626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운영의 핵심인</a:t>
            </a: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사무국장</a:t>
            </a: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 인건비</a:t>
            </a:r>
            <a:endParaRPr lang="en-US" altLang="ko-KR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큰 비용항목을 차지함</a:t>
            </a:r>
            <a:endParaRPr lang="en-US" altLang="ko-KR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738090" y="3117701"/>
            <a:ext cx="21186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 법인 설립 시 </a:t>
            </a: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기본재산 출자금 지원</a:t>
            </a: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lang="ko-KR" altLang="en-US" spc="-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년차</a:t>
            </a: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예산 내 지원</a:t>
            </a: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738090" y="4887306"/>
            <a:ext cx="2118626" cy="6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법인설립 시 행정비용</a:t>
            </a:r>
            <a:endParaRPr lang="en-US" altLang="ko-KR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사무실 조성 및 운영에 </a:t>
            </a: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사무비용</a:t>
            </a:r>
            <a:endParaRPr lang="en-US" altLang="ko-KR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68325" y="4887306"/>
            <a:ext cx="2118626" cy="6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클럽의 유지 및 종목</a:t>
            </a:r>
            <a: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운영을 위한 필수 비용</a:t>
            </a:r>
            <a:endParaRPr lang="en-US" altLang="ko-KR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대외 홍보 비용</a:t>
            </a:r>
            <a:endParaRPr lang="en-US" altLang="ko-KR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7845332"/>
              </p:ext>
            </p:extLst>
          </p:nvPr>
        </p:nvGraphicFramePr>
        <p:xfrm>
          <a:off x="4980108" y="2580411"/>
          <a:ext cx="3861324" cy="282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53"/>
                <a:gridCol w="1351605"/>
                <a:gridCol w="971333"/>
                <a:gridCol w="971333"/>
              </a:tblGrid>
              <a:tr h="217648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 구성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연차 별 지원 예산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43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차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차 이상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26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지원금액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대한체육회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4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 만원</a:t>
                      </a:r>
                      <a:endParaRPr lang="en-US" altLang="ko-KR" sz="1400" b="1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4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 만원</a:t>
                      </a:r>
                      <a:endParaRPr lang="ko-KR" altLang="en-US" sz="14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764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지원기간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endParaRPr lang="en-US" altLang="ko-KR" sz="1100" b="1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endParaRPr lang="ko-KR" altLang="en-US" sz="11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73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인건비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사무국장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2,500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2,500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3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전임지도자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2,200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*5</a:t>
                      </a:r>
                      <a:endParaRPr lang="ko-KR" altLang="en-US" sz="11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2,200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*12</a:t>
                      </a:r>
                      <a:endParaRPr lang="ko-KR" altLang="en-US" sz="11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보조지도자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1,000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*5</a:t>
                      </a:r>
                      <a:endParaRPr lang="ko-KR" altLang="en-US" sz="11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1,000</a:t>
                      </a: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*12</a:t>
                      </a:r>
                      <a:endParaRPr lang="ko-KR" altLang="en-US" sz="11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기본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재산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기본재산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10,000</a:t>
                      </a:r>
                      <a:r>
                        <a:rPr lang="ko-KR" altLang="en-US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없음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일반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훈련비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용품비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홍보비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기타비용 등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41,500</a:t>
                      </a:r>
                      <a:r>
                        <a:rPr lang="ko-KR" altLang="en-US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11,600</a:t>
                      </a:r>
                      <a:r>
                        <a:rPr lang="ko-KR" altLang="en-US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48122" y="5611012"/>
            <a:ext cx="381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사업자부담금</a:t>
            </a:r>
            <a:r>
              <a:rPr lang="en-US" altLang="ko-KR" sz="1200" i="1" spc="-5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퇴직금 및 기타운영비는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i="1" spc="-50" dirty="0" err="1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지자체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지원금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lang="ko-KR" altLang="en-US" sz="1200" i="1" spc="-50" dirty="0" err="1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en-US" altLang="ko-KR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i="1" spc="-5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해결</a:t>
            </a:r>
            <a:endParaRPr lang="en-US" altLang="ko-KR" sz="1200" i="1" spc="-5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27882" y="5575008"/>
            <a:ext cx="407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200" spc="-100" dirty="0" smtClean="0">
                <a:latin typeface="맑은 고딕" pitchFamily="50" charset="-127"/>
                <a:ea typeface="맑은 고딕" pitchFamily="50" charset="-127"/>
              </a:rPr>
              <a:t>위 예산 외 클럽 운영비용은</a:t>
            </a:r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(4</a:t>
            </a:r>
            <a:r>
              <a:rPr lang="ko-KR" altLang="en-US" sz="1200" spc="-100" dirty="0" err="1" smtClean="0">
                <a:latin typeface="맑은 고딕" pitchFamily="50" charset="-127"/>
                <a:ea typeface="맑은 고딕" pitchFamily="50" charset="-127"/>
              </a:rPr>
              <a:t>대보험비</a:t>
            </a:r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spc="-100" dirty="0" smtClean="0">
                <a:latin typeface="맑은 고딕" pitchFamily="50" charset="-127"/>
                <a:ea typeface="맑은 고딕" pitchFamily="50" charset="-127"/>
              </a:rPr>
              <a:t>퇴직적립금 등</a:t>
            </a:r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spc="-100" dirty="0" err="1" smtClean="0">
                <a:latin typeface="맑은 고딕" pitchFamily="50" charset="-127"/>
                <a:ea typeface="맑은 고딕" pitchFamily="50" charset="-127"/>
              </a:rPr>
              <a:t>매칭지원금</a:t>
            </a:r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00" dirty="0" smtClean="0"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spc="-100" dirty="0" err="1" smtClean="0">
                <a:latin typeface="맑은 고딕" pitchFamily="50" charset="-127"/>
                <a:ea typeface="맑은 고딕" pitchFamily="50" charset="-127"/>
              </a:rPr>
              <a:t>천만원</a:t>
            </a:r>
            <a:r>
              <a:rPr lang="ko-KR" altLang="en-US" sz="1200" spc="-100" dirty="0" smtClean="0">
                <a:latin typeface="맑은 고딕" pitchFamily="50" charset="-127"/>
                <a:ea typeface="맑은 고딕" pitchFamily="50" charset="-127"/>
              </a:rPr>
              <a:t> 이상</a:t>
            </a:r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spc="-100" dirty="0" smtClean="0">
                <a:latin typeface="맑은 고딕" pitchFamily="50" charset="-127"/>
                <a:ea typeface="맑은 고딕" pitchFamily="50" charset="-127"/>
              </a:rPr>
              <a:t>및 클럽 자체수입금으로 사용</a:t>
            </a:r>
            <a:r>
              <a:rPr lang="en-US" altLang="ko-KR" sz="1200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spc="-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AutoShape 41"/>
          <p:cNvSpPr>
            <a:spLocks noChangeArrowheads="1"/>
          </p:cNvSpPr>
          <p:nvPr/>
        </p:nvSpPr>
        <p:spPr bwMode="auto">
          <a:xfrm>
            <a:off x="704851" y="2420939"/>
            <a:ext cx="8461374" cy="3816350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5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공모 세부 내용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4928776"/>
              </p:ext>
            </p:extLst>
          </p:nvPr>
        </p:nvGraphicFramePr>
        <p:xfrm>
          <a:off x="200472" y="1052737"/>
          <a:ext cx="9469052" cy="5364595"/>
        </p:xfrm>
        <a:graphic>
          <a:graphicData uri="http://schemas.openxmlformats.org/drawingml/2006/table">
            <a:tbl>
              <a:tblPr/>
              <a:tblGrid>
                <a:gridCol w="1301995"/>
                <a:gridCol w="8167057"/>
              </a:tblGrid>
              <a:tr h="291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공모요건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448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신청자격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공공체육시설 또는 학교체육시설을 확보한 </a:t>
                      </a:r>
                      <a:r>
                        <a:rPr lang="ko-KR" altLang="en-US" sz="1200" b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지자체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체육관련 단체*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교육청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대학교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고등학교 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ko-KR" altLang="en-US" sz="1200" b="0" i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시군구체육회</a:t>
                      </a:r>
                      <a:r>
                        <a:rPr lang="en-US" altLang="ko-KR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시도종목단체</a:t>
                      </a:r>
                      <a:r>
                        <a:rPr lang="en-US" altLang="ko-KR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체육관련 사회적 협동조합</a:t>
                      </a:r>
                      <a:r>
                        <a:rPr lang="en-US" altLang="ko-KR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프로구단</a:t>
                      </a:r>
                      <a:r>
                        <a:rPr lang="en-US" altLang="ko-KR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중앙종목단체</a:t>
                      </a:r>
                      <a:r>
                        <a:rPr lang="en-US" altLang="ko-KR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i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체육관련 비영리법인</a:t>
                      </a:r>
                      <a:endParaRPr lang="en-US" altLang="ko-KR" sz="1100" b="0" i="1" kern="1200" spc="-1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매칭지원금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매칭지원금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지방비 </a:t>
                      </a:r>
                      <a:r>
                        <a:rPr lang="ko-KR" altLang="en-US" sz="1200" b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매칭지원금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200" b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이상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</a:t>
                      </a:r>
                      <a:endParaRPr lang="en-US" altLang="ko-KR" sz="1200" b="1" kern="0" spc="-1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indent="-17145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altLang="ko-KR" sz="1200" b="1" kern="0" spc="-1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indent="-17145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altLang="ko-KR" sz="1200" b="1" kern="0" spc="-1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indent="-17145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altLang="ko-KR" sz="1100" b="1" kern="0" spc="-1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indent="-17145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altLang="ko-KR" sz="500" b="1" kern="0" spc="-1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종목제한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altLang="ko-KR" sz="12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대한체육회 회원종목단체 중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올림픽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아시안게임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전국체전 종목 이상 신청가능</a:t>
                      </a:r>
                      <a:r>
                        <a:rPr lang="ko-KR" altLang="en-US" sz="12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전문선수 육성과 대회 출전이 가능한 종목 대상</a:t>
                      </a:r>
                      <a:endParaRPr lang="ko-KR" altLang="en-US" sz="1200" b="1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행정사항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공공체육시설을 바탕으로 하는 </a:t>
                      </a:r>
                      <a:r>
                        <a:rPr lang="ko-KR" altLang="en-US" sz="1200" b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한종목형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클럽의 경우 기존 선정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(‘13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~’19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된 공공스포츠클럽이 있는 시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구는 신청 불가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다만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인구 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이상인 시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구는 사업 신청가능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미만인 지역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예외 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학교체육시설의 경우 인구 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200" b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만명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미만이라도 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kern="0" spc="-1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시군구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개소 선정원칙과 상관없이 신청 가능</a:t>
                      </a:r>
                      <a:endParaRPr lang="ko-KR" altLang="en-US" sz="1200" b="1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시설사항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indent="-209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- 1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종목 운영 시설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사무실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클럽하우스 포함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 필수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9138092"/>
              </p:ext>
            </p:extLst>
          </p:nvPr>
        </p:nvGraphicFramePr>
        <p:xfrm>
          <a:off x="1636156" y="4905164"/>
          <a:ext cx="3748892" cy="1447758"/>
        </p:xfrm>
        <a:graphic>
          <a:graphicData uri="http://schemas.openxmlformats.org/drawingml/2006/table">
            <a:tbl>
              <a:tblPr/>
              <a:tblGrid>
                <a:gridCol w="758556"/>
                <a:gridCol w="614072"/>
                <a:gridCol w="2376264"/>
              </a:tblGrid>
              <a:tr h="152611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사용시설</a:t>
                      </a:r>
                      <a:endParaRPr lang="ko-KR" altLang="en-US" sz="10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  <a:endParaRPr lang="ko-KR" altLang="en-US" sz="11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스포츠클럽에 최소 </a:t>
                      </a: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시설위탁 확약서</a:t>
                      </a:r>
                      <a:r>
                        <a:rPr lang="en-US" altLang="ko-KR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  <a:r>
                        <a:rPr lang="en-US" altLang="ko-KR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최근 </a:t>
                      </a: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년간 시설운영 수지서 제출</a:t>
                      </a:r>
                      <a:r>
                        <a:rPr lang="en-US" altLang="ko-KR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  <a:r>
                        <a:rPr lang="en-US" altLang="ko-KR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kern="0" spc="-15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이상</a:t>
                      </a:r>
                      <a:endParaRPr lang="ko-KR" altLang="en-US" sz="11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운영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수지서</a:t>
                      </a:r>
                      <a:r>
                        <a:rPr lang="en-US" altLang="ko-KR" sz="11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  <a:r>
                        <a:rPr lang="en-US" altLang="ko-KR" sz="11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미만</a:t>
                      </a:r>
                      <a:endParaRPr lang="ko-KR" altLang="en-US" sz="9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현재까지 운영 실적</a:t>
                      </a:r>
                      <a:r>
                        <a:rPr lang="en-US" altLang="ko-KR" sz="11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  <a:r>
                        <a:rPr lang="en-US" altLang="ko-KR" sz="11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건립 </a:t>
                      </a:r>
                      <a:r>
                        <a:rPr lang="ko-KR" altLang="en-US" sz="12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예정</a:t>
                      </a:r>
                      <a:endParaRPr lang="ko-KR" altLang="en-US" sz="10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시설건립 및 운영계획서 제출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983976"/>
              </p:ext>
            </p:extLst>
          </p:nvPr>
        </p:nvGraphicFramePr>
        <p:xfrm>
          <a:off x="5718296" y="4905164"/>
          <a:ext cx="3735204" cy="1313815"/>
        </p:xfrm>
        <a:graphic>
          <a:graphicData uri="http://schemas.openxmlformats.org/drawingml/2006/table">
            <a:tbl>
              <a:tblPr/>
              <a:tblGrid>
                <a:gridCol w="729517"/>
                <a:gridCol w="3005687"/>
              </a:tblGrid>
              <a:tr h="5400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초중고</a:t>
                      </a:r>
                      <a:endParaRPr lang="en-US" altLang="ko-KR" sz="1200" b="1" kern="0" spc="-15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 교육청의 확약서 및 최소 </a:t>
                      </a: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년간 시설위탁 지원에 대한 확약서 제출</a:t>
                      </a:r>
                      <a:endParaRPr lang="ko-KR" altLang="en-US" sz="11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7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대학교</a:t>
                      </a:r>
                      <a:endParaRPr lang="en-US" altLang="ko-KR" sz="1200" b="1" kern="0" spc="-15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프로구단</a:t>
                      </a:r>
                      <a:endParaRPr lang="ko-KR" altLang="en-US" sz="1200" b="1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지원 기간 최소 </a:t>
                      </a: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확약서 제출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필수</a:t>
                      </a:r>
                      <a:endParaRPr lang="en-US" altLang="ko-KR" sz="1100" kern="0" spc="-15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시설유지보수 </a:t>
                      </a: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공공요금 등 비용 부담주체 명시 </a:t>
                      </a:r>
                      <a:endParaRPr lang="ko-KR" altLang="en-US" sz="1100" kern="0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 bwMode="auto">
          <a:xfrm>
            <a:off x="1651117" y="4617132"/>
            <a:ext cx="3733931" cy="21836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2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공공체육시설 사용 시</a:t>
            </a:r>
            <a:endParaRPr lang="ko-KR" altLang="en-US" sz="12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5718296" y="4617132"/>
            <a:ext cx="3733931" cy="21836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2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학교체육 및 기타체육시설 사용 시</a:t>
            </a:r>
            <a:endParaRPr lang="ko-KR" altLang="en-US" sz="1200" i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568624" y="2201612"/>
          <a:ext cx="8033368" cy="9023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82255"/>
                <a:gridCol w="1449993"/>
                <a:gridCol w="1512168"/>
                <a:gridCol w="1332148"/>
                <a:gridCol w="720080"/>
                <a:gridCol w="1454468"/>
                <a:gridCol w="782256"/>
              </a:tblGrid>
              <a:tr h="367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신청주체</a:t>
                      </a:r>
                      <a:endParaRPr lang="ko-KR" altLang="en-US" sz="1100" b="1" spc="-1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5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lang="en-US" altLang="ko-KR" sz="1100" b="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프로구단</a:t>
                      </a:r>
                      <a:endParaRPr lang="ko-KR" altLang="en-US" sz="1100" b="0" spc="-15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중앙종목단체</a:t>
                      </a:r>
                      <a:endParaRPr lang="ko-KR" altLang="en-US" sz="1100" b="0" spc="-1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kern="1200" spc="-15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시도</a:t>
                      </a:r>
                      <a:endParaRPr lang="en-US" altLang="ko-KR" sz="1100" b="0" kern="1200" spc="-15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100" b="0" kern="1200" spc="-15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종목단체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15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초중고</a:t>
                      </a:r>
                      <a:endParaRPr lang="en-US" altLang="ko-KR" sz="1100" b="0" kern="1200" spc="-15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15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대학교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5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시군구</a:t>
                      </a:r>
                      <a:endParaRPr lang="en-US" altLang="ko-KR" sz="1100" b="0" spc="-15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체육회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체육관련</a:t>
                      </a:r>
                      <a:endParaRPr lang="en-US" altLang="ko-KR" sz="1100" b="0" spc="-15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spc="-300" dirty="0" smtClean="0">
                          <a:latin typeface="맑은 고딕" pitchFamily="50" charset="-127"/>
                          <a:ea typeface="맑은 고딕" pitchFamily="50" charset="-127"/>
                        </a:rPr>
                        <a:t>비영리법인</a:t>
                      </a:r>
                      <a:r>
                        <a:rPr lang="en-US" altLang="ko-KR" sz="1100" b="0" spc="-30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spc="-3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사회적협동조합</a:t>
                      </a:r>
                      <a:endParaRPr lang="ko-KR" altLang="en-US" sz="1100" b="0" spc="-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교육청</a:t>
                      </a:r>
                      <a:endParaRPr lang="ko-KR" altLang="en-US" sz="1100" b="0" spc="-1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55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3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매칭지원금</a:t>
                      </a:r>
                      <a:endParaRPr lang="en-US" altLang="ko-KR" sz="1100" b="1" spc="-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부담주체</a:t>
                      </a:r>
                      <a:endParaRPr lang="ko-KR" altLang="en-US" sz="1100" b="1" spc="-1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spc="-15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기초지자체</a:t>
                      </a:r>
                      <a:r>
                        <a:rPr lang="en-US" altLang="ko-KR" sz="110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신청주체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spc="-15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기초지자체</a:t>
                      </a:r>
                      <a:r>
                        <a:rPr lang="en-US" altLang="ko-KR" sz="110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신청주체</a:t>
                      </a:r>
                    </a:p>
                    <a:p>
                      <a:pPr algn="ctr" latinLnBrk="1"/>
                      <a:r>
                        <a:rPr lang="ko-KR" altLang="en-US" sz="1100" b="0" kern="1200" spc="-3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시도체육회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spc="-15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기초지자체</a:t>
                      </a:r>
                      <a:r>
                        <a:rPr lang="en-US" altLang="ko-KR" sz="110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신청주체</a:t>
                      </a:r>
                    </a:p>
                    <a:p>
                      <a:pPr algn="ctr" latinLnBrk="1"/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교육청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기초지자체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교육청</a:t>
                      </a:r>
                      <a:endParaRPr lang="ko-KR" altLang="en-US" sz="1100" b="0" spc="-1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90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실행, 러너, 장거리, 적합, 여성, 크로스 컨트리, 선수, 지구력, 건강, 여자, 경쟁, 체육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76"/>
          <a:stretch/>
        </p:blipFill>
        <p:spPr bwMode="auto">
          <a:xfrm>
            <a:off x="704850" y="1233487"/>
            <a:ext cx="8496302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65"/>
          <p:cNvSpPr txBox="1">
            <a:spLocks/>
          </p:cNvSpPr>
          <p:nvPr/>
        </p:nvSpPr>
        <p:spPr bwMode="auto">
          <a:xfrm>
            <a:off x="1001027" y="1603519"/>
            <a:ext cx="7880801" cy="81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43" tIns="38972" rIns="77943" bIns="38972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2400" i="1" kern="0" dirty="0" smtClean="0">
                <a:solidFill>
                  <a:prstClr val="black"/>
                </a:solidFill>
                <a:latin typeface="Rix고딕 L" panose="02020603020101020101" pitchFamily="18" charset="-127"/>
                <a:ea typeface="Rix고딕 L" panose="02020603020101020101" pitchFamily="18" charset="-127"/>
              </a:rPr>
              <a:t>대한민국 스포츠는</a:t>
            </a:r>
            <a:r>
              <a:rPr lang="ko-KR" altLang="en-US" sz="2400" b="1" i="1" kern="0" dirty="0" smtClean="0">
                <a:solidFill>
                  <a:prstClr val="black"/>
                </a:solidFill>
                <a:latin typeface="Rix고딕 L" panose="02020603020101020101" pitchFamily="18" charset="-127"/>
                <a:ea typeface="Rix고딕 L" panose="02020603020101020101" pitchFamily="18" charset="-127"/>
              </a:rPr>
              <a:t> 이러한 </a:t>
            </a:r>
            <a:r>
              <a:rPr lang="en-US" altLang="ko-KR" sz="2400" b="1" i="1" kern="0" dirty="0" smtClean="0">
                <a:solidFill>
                  <a:prstClr val="black"/>
                </a:solidFill>
                <a:latin typeface="Rix고딕 L" panose="02020603020101020101" pitchFamily="18" charset="-127"/>
                <a:ea typeface="Rix고딕 L" panose="02020603020101020101" pitchFamily="18" charset="-127"/>
              </a:rPr>
              <a:t/>
            </a:r>
            <a:br>
              <a:rPr lang="en-US" altLang="ko-KR" sz="2400" b="1" i="1" kern="0" dirty="0" smtClean="0">
                <a:solidFill>
                  <a:prstClr val="black"/>
                </a:solidFill>
                <a:latin typeface="Rix고딕 L" panose="02020603020101020101" pitchFamily="18" charset="-127"/>
                <a:ea typeface="Rix고딕 L" panose="02020603020101020101" pitchFamily="18" charset="-127"/>
              </a:rPr>
            </a:br>
            <a:r>
              <a:rPr lang="ko-KR" altLang="en-US" sz="2400" b="1" i="1" kern="0" dirty="0" smtClean="0">
                <a:solidFill>
                  <a:prstClr val="black"/>
                </a:solidFill>
                <a:latin typeface="Rix고딕 L" panose="02020603020101020101" pitchFamily="18" charset="-127"/>
                <a:ea typeface="Rix고딕 L" panose="02020603020101020101" pitchFamily="18" charset="-127"/>
              </a:rPr>
              <a:t>스포츠의 긍정적 가치를 적합하게 확산하고 있는가</a:t>
            </a:r>
            <a:r>
              <a:rPr lang="en-US" altLang="ko-KR" sz="2400" b="1" i="1" kern="0" dirty="0" smtClean="0">
                <a:solidFill>
                  <a:prstClr val="black"/>
                </a:solidFill>
                <a:latin typeface="Rix고딕 L" panose="02020603020101020101" pitchFamily="18" charset="-127"/>
                <a:ea typeface="Rix고딕 L" panose="02020603020101020101" pitchFamily="18" charset="-127"/>
              </a:rPr>
              <a:t>?</a:t>
            </a:r>
          </a:p>
        </p:txBody>
      </p:sp>
      <p:pic>
        <p:nvPicPr>
          <p:cNvPr id="4" name="Picture 5" descr="C:\Users\Administrator\Downloads\question-1243504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87" y="2940606"/>
            <a:ext cx="1331527" cy="2360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68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84381"/>
            <a:ext cx="4287249" cy="597572"/>
            <a:chOff x="649871" y="554084"/>
            <a:chExt cx="4287249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499415" y="1171351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시설은 다음과 같은 조건을 충족시켜야 함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368877"/>
              </p:ext>
            </p:extLst>
          </p:nvPr>
        </p:nvGraphicFramePr>
        <p:xfrm>
          <a:off x="380430" y="1520788"/>
          <a:ext cx="9145078" cy="4716500"/>
        </p:xfrm>
        <a:graphic>
          <a:graphicData uri="http://schemas.openxmlformats.org/drawingml/2006/table">
            <a:tbl>
              <a:tblPr/>
              <a:tblGrid>
                <a:gridCol w="1643256"/>
                <a:gridCol w="7501822"/>
              </a:tblGrid>
              <a:tr h="304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45655" marR="45655" marT="12622" marB="12622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공모요건</a:t>
                      </a:r>
                    </a:p>
                  </a:txBody>
                  <a:tcPr marL="45655" marR="45655" marT="12622" marB="126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761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 위탁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655" marR="45655" marT="12622" marB="12622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공공체육시설 및 학교 체육시설 등에 대해 스포츠클럽이 「관리위탁」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※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관련법령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「공유재산 및 물품관리법」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 해당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관련 조례에 따라 관리위탁 체결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관리위탁을 통해 실제 클럽이 해당 시설을 자유롭게 사용할 수 있어야 함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개관시간 중 클럽 프로그램이 운영되지 않더라도 언제든지 사용할 수 있는 권한 보유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관리위탁 시 사용조건에 대해 명확하게 명시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위탁사용 및 관리비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수입 배분 등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※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관련계약서 제출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필요시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※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관리위탁으로 시설을 확보할 경우 공모 평가 시 해당 점수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역량평가 중 시설 확보 부문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만점 부여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위탁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무료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임대 순으로 배점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※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관리위탁에 따른 시설소유 주체의 추가지원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관리지원 등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 있을 경우 평가 시 가점 부여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655" marR="45655" marT="12622" marB="126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수익허가</a:t>
                      </a: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무상 또는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유상 임대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655" marR="45655" marT="12622" marB="12622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AutoNum type="arabicPeriod"/>
                      </a:pP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또는 학교 등이 스포츠클럽에 무상 또는 유상으로 「사용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수익 허가」 하거나 관리위탁자가 스포츠클럽에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무상 또는 유상으로 임대「제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 전대」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※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관련법령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「공유재산 및 물품관리법」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 해당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관련 조례에 따라 사용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수익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임대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지자체로부터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시설관리공단이 관리위탁하고 있는 시설물에 대해 프로그램운영을 스포츠클럽에 임대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※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사용시간 및 공간 비중이 높을수록 평가 시 가점을 부여하며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향후 해당 시설의 관리위탁계획이 수립되어 있는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경우에 평가 시 가점 부여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655" marR="45655" marT="12622" marB="126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기타사항</a:t>
                      </a:r>
                    </a:p>
                  </a:txBody>
                  <a:tcPr marL="45655" marR="45655" marT="12622" marB="12622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조례에 따라 스포츠클럽이 사용요금을 지불하나 이에 대한 전체 비용을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지자체가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지원할 경우 이는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‘무상사용’에 해당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</a:t>
                      </a: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시설 임대 확보는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조례에 따른 사용금액에 대한 할인혜택이 있을 경우 가점 부여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  <a:r>
                        <a:rPr lang="en-US" altLang="ko-KR" sz="11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제출하는 시설은 시설확보 및 사용조건이 명확하게 명시된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『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시설 협약서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』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제출 필수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협약서는 첨부양식 활용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655" marR="45655" marT="12622" marB="126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1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163244040" descr="EMB00010f7803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98" y="2024063"/>
            <a:ext cx="5436604" cy="1568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76"/>
          <p:cNvGrpSpPr/>
          <p:nvPr/>
        </p:nvGrpSpPr>
        <p:grpSpPr>
          <a:xfrm>
            <a:off x="507882" y="384381"/>
            <a:ext cx="4287249" cy="597572"/>
            <a:chOff x="649871" y="554084"/>
            <a:chExt cx="4287249" cy="597572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499415" y="134641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공모에 참여하는 단체는 다음과 같은 방식으로 스포츠클럽에 대한 시설 협약을 고려해야 함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799980" y="4753288"/>
            <a:ext cx="3912060" cy="13315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71463" indent="-177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신축시설이나 </a:t>
            </a:r>
            <a:r>
              <a:rPr lang="ko-KR" altLang="en-US" sz="1300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지자체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직영시설물에 대해 스포츠클럽에 관리위탁 또는 사용수익허가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1463" indent="-177800">
              <a:buFont typeface="Wingdings" panose="05000000000000000000" pitchFamily="2" charset="2"/>
              <a:buChar char="ü"/>
            </a:pPr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후 재정자립을 고려하여 시설 사용 계약에 대한 세부조건을 수립하는 것이 중요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1463" indent="-177800">
              <a:buFont typeface="Wingdings" panose="05000000000000000000" pitchFamily="2" charset="2"/>
              <a:buChar char="ü"/>
            </a:pP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81783" y="3878752"/>
            <a:ext cx="8330747" cy="738380"/>
            <a:chOff x="582693" y="3878752"/>
            <a:chExt cx="8884072" cy="738380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582693" y="3878752"/>
              <a:ext cx="4191303" cy="73838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유형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1] 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스포츠클럽이 직접 </a:t>
              </a:r>
              <a:r>
                <a:rPr lang="ko-KR" altLang="en-US" sz="1400" spc="-1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지자체와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14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spcAft>
                  <a:spcPts val="600"/>
                </a:spcAft>
              </a:pP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공공체육시설 사용에 대한 계약 체결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5275462" y="3878752"/>
              <a:ext cx="4191303" cy="73838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유형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2]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체육시설을 관리위탁하고 있는 기관이 </a:t>
              </a:r>
              <a:endParaRPr lang="en-US" altLang="ko-KR" sz="14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spcAft>
                  <a:spcPts val="600"/>
                </a:spcAft>
              </a:pP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스포츠클럽에 제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 전대로 시설지원</a:t>
              </a:r>
              <a:endParaRPr lang="en-US" altLang="ko-KR" sz="14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5215630" y="4642770"/>
            <a:ext cx="4021846" cy="13315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79413" indent="-285750">
              <a:buFont typeface="Wingdings" panose="05000000000000000000" pitchFamily="2" charset="2"/>
              <a:buChar char="§"/>
            </a:pP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 다른 단체가 관리위탁하고 있는  시설을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9413" indent="-285750"/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 임대해주는 경우 제</a:t>
            </a:r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 전대로 계약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9413" indent="-285750">
              <a:buFont typeface="Wingdings" panose="05000000000000000000" pitchFamily="2" charset="2"/>
              <a:buChar char="§"/>
            </a:pP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 </a:t>
            </a:r>
            <a:r>
              <a:rPr lang="ko-KR" altLang="en-US" sz="1300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일부시간대</a:t>
            </a:r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공간만을 전대하는 것이 아니라 </a:t>
            </a:r>
            <a:endParaRPr lang="en-US" altLang="ko-KR" sz="1300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9413" indent="-285750"/>
            <a:r>
              <a:rPr lang="en-US" altLang="ko-KR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3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운영 전부를 제공하는 것을 권장 </a:t>
            </a:r>
            <a:endParaRPr lang="en-US" altLang="ko-KR" sz="1300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6367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507882" y="1052736"/>
            <a:ext cx="8909168" cy="3205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다음과 같은 유의사항을 고려한 공모 신청 및 계획 수립이 필요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261" y="5805264"/>
            <a:ext cx="910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유의사항과 관련한 조항은 사업 최종 선정 후 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시도체육회와 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신청단체가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체결하는 계약서에 포함되어 법적 효력을 가지는 사항이니 신청서 작성 시 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유의</a:t>
            </a:r>
            <a:endParaRPr lang="ko-KR" altLang="en-US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1074378"/>
              </p:ext>
            </p:extLst>
          </p:nvPr>
        </p:nvGraphicFramePr>
        <p:xfrm>
          <a:off x="452437" y="1487864"/>
          <a:ext cx="9269411" cy="4272512"/>
        </p:xfrm>
        <a:graphic>
          <a:graphicData uri="http://schemas.openxmlformats.org/drawingml/2006/table">
            <a:tbl>
              <a:tblPr/>
              <a:tblGrid>
                <a:gridCol w="2044144"/>
                <a:gridCol w="7225267"/>
              </a:tblGrid>
              <a:tr h="22698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항목</a:t>
                      </a:r>
                      <a:endParaRPr lang="ko-KR" altLang="en-US" sz="11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7653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내용</a:t>
                      </a:r>
                      <a:endParaRPr lang="ko-KR" altLang="en-US" sz="11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085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매칭지원금</a:t>
                      </a:r>
                      <a:endParaRPr lang="ko-KR" altLang="en-US" sz="1200" b="1" kern="0" spc="-15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매칭지원금을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실제로 확보하지 못할 경우 지원금 전액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환수</a:t>
                      </a:r>
                      <a:endParaRPr lang="en-US" altLang="ko-KR" sz="1100" b="1" kern="0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6530" marR="0" indent="-17653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공모시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매칭지원금과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별도로기타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다른 지원금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확보시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가점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지원금 클수록 가점</a:t>
                      </a:r>
                      <a:endParaRPr lang="en-US" altLang="ko-KR" sz="1100" b="1" kern="0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6530" marR="0" indent="-17653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3. 5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후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신청주체 및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지자체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지원계획이 구체적으로 명시되어 있는 경우 가점 부여</a:t>
                      </a:r>
                    </a:p>
                    <a:p>
                      <a:pPr marL="176530" marR="0" indent="-17653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관리위탁에  대해  기본적으로  지원되는 시설보조금은  평가 가점에서  제외</a:t>
                      </a:r>
                      <a:endParaRPr lang="en-US" altLang="ko-KR" sz="1100" b="1" kern="0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6530" marR="0" indent="-17653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한종목형은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매칭지원금이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최소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연간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5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년간 최소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억원</a:t>
                      </a:r>
                      <a:endParaRPr lang="ko-KR" altLang="en-US" sz="1100" b="1" kern="0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2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비영리사단법인 또는 사회적 협동조합으로 설립</a:t>
                      </a:r>
                      <a:endParaRPr lang="ko-KR" altLang="en-US" sz="1200" b="1" kern="0" spc="-15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0" indent="-17653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공모 최종 선정 시 본 스포츠클럽은 비영리사단법인 또는 </a:t>
                      </a:r>
                      <a:r>
                        <a:rPr lang="ko-KR" altLang="en-US" sz="1100" b="1" kern="0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사회적협동조합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형태로 설립 가능</a:t>
                      </a:r>
                    </a:p>
                    <a:p>
                      <a:pPr marL="176530" marR="0" indent="-17653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 운영에 더 적합하다고 판단되는 형태를 선택하여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법인설립진행</a:t>
                      </a:r>
                      <a:endParaRPr lang="en-US" altLang="ko-KR" sz="1100" b="1" kern="0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3663" marR="0" indent="-93663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한종목형은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법인설립비용으로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년차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예산 중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 가능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주무관청인 시도청과 기본재산 부분으로 협의 하고 있으나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시도가 법인 기본재산으로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 만원을 인정해주지 못할 경우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즉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이상의 금액을 기본재산으로 요구할 경우 해당 차액은 스포츠클럽을 신청하는 곳에서 자체적으로 해결해야 함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93663" marR="0" indent="-93663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사회적협동조합은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설립 시 기본재산을 요구하지 않음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기본재산으로 책정된 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1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천만원을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운영비로 사용 가능함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kern="0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실제 클럽이 운영 가능한 </a:t>
                      </a:r>
                      <a:r>
                        <a:rPr lang="en-US" altLang="ko-KR" sz="12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시설만 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제출</a:t>
                      </a:r>
                      <a:endParaRPr lang="ko-KR" altLang="en-US" sz="1200" b="1" kern="0" spc="-15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공모 시 제출한 내용과 실제 운영에 차이가 있을 경우 현장실사 및 평가를 통해 사업 취소 가능</a:t>
                      </a:r>
                    </a:p>
                    <a:p>
                      <a:pPr marL="177800" marR="0" lvl="0" indent="-1778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 취소의 귀책사유가 클럽 및 신청주체에 있는 경우 지원금 전액 환수</a:t>
                      </a:r>
                    </a:p>
                    <a:p>
                      <a:pPr marL="177800" marR="0" lvl="0" indent="-1778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o-KR" altLang="en-US" sz="1100" b="1" kern="0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지자체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소유 및 기타 시설 사용 계약 체결 시</a:t>
                      </a:r>
                      <a:r>
                        <a:rPr lang="en-US" altLang="ko-KR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kern="0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표준협약서를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체결하여 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연말 평가에 따른 차년도 지원 여부 결정</a:t>
                      </a:r>
                      <a:endParaRPr lang="ko-KR" altLang="en-US" sz="1200" b="1" kern="0" spc="-15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클럽은 매년 평가를 통해 차년도 지속 지원 여부 결정</a:t>
                      </a:r>
                    </a:p>
                    <a:p>
                      <a:pPr marL="177800" marR="0" lvl="0" indent="-17780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신규클럽은 연말 평가를 통해 공모 시 제출한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사항준수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kern="0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 성과 등을 평가하여 지원여부 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결정</a:t>
                      </a:r>
                    </a:p>
                    <a:p>
                      <a:pPr marL="177800" marR="0" lvl="0" indent="-17780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 기준 미 충족 시 스포츠클럽 사업 지원 중단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중단의 귀책사유가 클럽에 있는 경우 지원금 전액 환수</a:t>
                      </a:r>
                      <a:r>
                        <a:rPr lang="en-US" altLang="ko-KR" sz="1100" b="1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kern="0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4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6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7"/>
          <p:cNvGrpSpPr/>
          <p:nvPr/>
        </p:nvGrpSpPr>
        <p:grpSpPr>
          <a:xfrm>
            <a:off x="6577898" y="1952836"/>
            <a:ext cx="2819465" cy="313394"/>
            <a:chOff x="2581591" y="2708920"/>
            <a:chExt cx="3405600" cy="271440"/>
          </a:xfrm>
        </p:grpSpPr>
        <p:cxnSp>
          <p:nvCxnSpPr>
            <p:cNvPr id="7" name="직선 연결선 6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012646" y="2708920"/>
              <a:ext cx="2536785" cy="25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0" spc="-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점수 산출 프로세스</a:t>
              </a:r>
            </a:p>
          </p:txBody>
        </p:sp>
      </p:grpSp>
      <p:grpSp>
        <p:nvGrpSpPr>
          <p:cNvPr id="4" name="그룹 13"/>
          <p:cNvGrpSpPr/>
          <p:nvPr/>
        </p:nvGrpSpPr>
        <p:grpSpPr>
          <a:xfrm>
            <a:off x="6577162" y="2362293"/>
            <a:ext cx="2837274" cy="3658491"/>
            <a:chOff x="6364198" y="3068586"/>
            <a:chExt cx="2837274" cy="3168726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7065219" y="3575098"/>
              <a:ext cx="666764" cy="436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경영계획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평가</a:t>
              </a:r>
              <a:endPara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6364935" y="3575098"/>
              <a:ext cx="666764" cy="436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클럽역량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평가</a:t>
              </a:r>
              <a:endPara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Rectangle 144"/>
            <p:cNvSpPr>
              <a:spLocks noChangeArrowheads="1"/>
            </p:cNvSpPr>
            <p:nvPr/>
          </p:nvSpPr>
          <p:spPr bwMode="gray">
            <a:xfrm>
              <a:off x="6364935" y="3068586"/>
              <a:ext cx="1367049" cy="435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서면 평가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(1</a:t>
              </a: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차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13" name="Rectangle 144"/>
            <p:cNvSpPr>
              <a:spLocks noChangeArrowheads="1"/>
            </p:cNvSpPr>
            <p:nvPr/>
          </p:nvSpPr>
          <p:spPr bwMode="gray">
            <a:xfrm>
              <a:off x="8294205" y="3068586"/>
              <a:ext cx="869574" cy="435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발표 평가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(2</a:t>
              </a: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차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8294205" y="3575098"/>
              <a:ext cx="873814" cy="436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발표 평가</a:t>
              </a:r>
              <a:endPara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Rectangle 144"/>
            <p:cNvSpPr>
              <a:spLocks noChangeArrowheads="1"/>
            </p:cNvSpPr>
            <p:nvPr/>
          </p:nvSpPr>
          <p:spPr bwMode="gray">
            <a:xfrm>
              <a:off x="6364935" y="4941208"/>
              <a:ext cx="1367049" cy="435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서면 평가 점수 합계 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=0.5</a:t>
              </a: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ⓐ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+0.3</a:t>
              </a: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ⓑ</a:t>
              </a:r>
              <a:endParaRPr lang="en-US" altLang="ko-KR" sz="105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144"/>
            <p:cNvSpPr>
              <a:spLocks noChangeArrowheads="1"/>
            </p:cNvSpPr>
            <p:nvPr/>
          </p:nvSpPr>
          <p:spPr bwMode="gray">
            <a:xfrm>
              <a:off x="8252846" y="4949791"/>
              <a:ext cx="948626" cy="435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발표 평가 점수 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=(</a:t>
              </a: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ⓒ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064482" y="4585765"/>
              <a:ext cx="666764" cy="25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ⓑ점</a:t>
              </a:r>
              <a:endPara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364198" y="4585765"/>
              <a:ext cx="666764" cy="25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ⓐ점</a:t>
              </a:r>
              <a:endPara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8293468" y="4585765"/>
              <a:ext cx="873814" cy="25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ko-KR" altLang="en-US" sz="1050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ⓒ점</a:t>
              </a:r>
              <a:endParaRPr lang="en-US" altLang="ko-KR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0" name="꺾인 연결선 119"/>
            <p:cNvCxnSpPr>
              <a:stCxn id="15" idx="3"/>
              <a:endCxn id="13" idx="1"/>
            </p:cNvCxnSpPr>
            <p:nvPr/>
          </p:nvCxnSpPr>
          <p:spPr>
            <a:xfrm flipV="1">
              <a:off x="7731984" y="3286132"/>
              <a:ext cx="562221" cy="187262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>
              <a:stCxn id="10" idx="2"/>
              <a:endCxn id="17" idx="0"/>
            </p:cNvCxnSpPr>
            <p:nvPr/>
          </p:nvCxnSpPr>
          <p:spPr>
            <a:xfrm flipH="1">
              <a:off x="7397864" y="4011328"/>
              <a:ext cx="737" cy="57443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stCxn id="11" idx="2"/>
              <a:endCxn id="18" idx="0"/>
            </p:cNvCxnSpPr>
            <p:nvPr/>
          </p:nvCxnSpPr>
          <p:spPr>
            <a:xfrm flipH="1">
              <a:off x="6697580" y="4011328"/>
              <a:ext cx="737" cy="57443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4" idx="2"/>
              <a:endCxn id="19" idx="0"/>
            </p:cNvCxnSpPr>
            <p:nvPr/>
          </p:nvCxnSpPr>
          <p:spPr>
            <a:xfrm flipH="1">
              <a:off x="8730375" y="4011328"/>
              <a:ext cx="737" cy="57443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18" idx="2"/>
              <a:endCxn id="15" idx="0"/>
            </p:cNvCxnSpPr>
            <p:nvPr/>
          </p:nvCxnSpPr>
          <p:spPr>
            <a:xfrm>
              <a:off x="6697580" y="4837765"/>
              <a:ext cx="350880" cy="10344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stCxn id="17" idx="2"/>
              <a:endCxn id="15" idx="0"/>
            </p:cNvCxnSpPr>
            <p:nvPr/>
          </p:nvCxnSpPr>
          <p:spPr>
            <a:xfrm flipH="1">
              <a:off x="7048460" y="4837765"/>
              <a:ext cx="349404" cy="10344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stCxn id="19" idx="2"/>
              <a:endCxn id="16" idx="0"/>
            </p:cNvCxnSpPr>
            <p:nvPr/>
          </p:nvCxnSpPr>
          <p:spPr>
            <a:xfrm flipH="1">
              <a:off x="8727159" y="4837765"/>
              <a:ext cx="3216" cy="11202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144"/>
            <p:cNvSpPr>
              <a:spLocks noChangeArrowheads="1"/>
            </p:cNvSpPr>
            <p:nvPr/>
          </p:nvSpPr>
          <p:spPr bwMode="gray">
            <a:xfrm>
              <a:off x="6902104" y="5877312"/>
              <a:ext cx="1929897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최종 점수 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=</a:t>
              </a:r>
              <a:b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0.5</a:t>
              </a: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ⓐ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+0.3</a:t>
              </a: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ⓑ</a:t>
              </a:r>
              <a:r>
                <a:rPr lang="en-US" altLang="ko-KR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+0.2</a:t>
              </a:r>
              <a:r>
                <a:rPr lang="ko-KR" altLang="en-US" sz="10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ⓒ</a:t>
              </a:r>
              <a:endParaRPr lang="en-US" altLang="ko-KR" sz="1050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8" name="직선 화살표 연결선 27"/>
            <p:cNvCxnSpPr>
              <a:stCxn id="15" idx="2"/>
              <a:endCxn id="27" idx="0"/>
            </p:cNvCxnSpPr>
            <p:nvPr/>
          </p:nvCxnSpPr>
          <p:spPr>
            <a:xfrm>
              <a:off x="7048460" y="5376299"/>
              <a:ext cx="818593" cy="5010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>
              <a:stCxn id="16" idx="2"/>
              <a:endCxn id="27" idx="0"/>
            </p:cNvCxnSpPr>
            <p:nvPr/>
          </p:nvCxnSpPr>
          <p:spPr>
            <a:xfrm flipH="1">
              <a:off x="7867053" y="5384882"/>
              <a:ext cx="860106" cy="49243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타원 29"/>
            <p:cNvSpPr/>
            <p:nvPr/>
          </p:nvSpPr>
          <p:spPr>
            <a:xfrm>
              <a:off x="7118128" y="5445264"/>
              <a:ext cx="403825" cy="36553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× 80%</a:t>
              </a:r>
              <a:endParaRPr lang="ko-KR" altLang="en-US" sz="105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8226471" y="5445264"/>
              <a:ext cx="403825" cy="36553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× 20%</a:t>
              </a:r>
              <a:endParaRPr lang="ko-KR" altLang="en-US" sz="105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32" name="직선 화살표 연결선 31"/>
          <p:cNvCxnSpPr/>
          <p:nvPr/>
        </p:nvCxnSpPr>
        <p:spPr bwMode="auto">
          <a:xfrm flipH="1">
            <a:off x="929393" y="2086236"/>
            <a:ext cx="0" cy="418396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sp>
        <p:nvSpPr>
          <p:cNvPr id="33" name="직사각형 32"/>
          <p:cNvSpPr/>
          <p:nvPr/>
        </p:nvSpPr>
        <p:spPr>
          <a:xfrm>
            <a:off x="2181373" y="5081234"/>
            <a:ext cx="4233665" cy="2407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서면평가 점수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(80%),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발표평가 점수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(20%)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합산하여 순위 도출</a:t>
            </a:r>
            <a:endParaRPr lang="en-US" altLang="ko-KR" sz="1200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1"/>
          <p:cNvGrpSpPr/>
          <p:nvPr/>
        </p:nvGrpSpPr>
        <p:grpSpPr>
          <a:xfrm>
            <a:off x="468818" y="2149753"/>
            <a:ext cx="5946220" cy="2854250"/>
            <a:chOff x="488504" y="2486488"/>
            <a:chExt cx="5946220" cy="2687569"/>
          </a:xfrm>
        </p:grpSpPr>
        <p:sp>
          <p:nvSpPr>
            <p:cNvPr id="35" name="직사각형 34"/>
            <p:cNvSpPr/>
            <p:nvPr/>
          </p:nvSpPr>
          <p:spPr>
            <a:xfrm>
              <a:off x="2201492" y="4043101"/>
              <a:ext cx="4146275" cy="738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서류평가 시 기 제출한 내용을 바탕으로 발표 진행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발표자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운영 총괄 책임자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심사위원 평가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평가지표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(5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점 척도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근거한 정성평가</a:t>
              </a:r>
              <a:r>
                <a:rPr lang="en-US" altLang="ko-KR" b="0" spc="-1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0" spc="-1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최종 평가점수 </a:t>
              </a:r>
              <a:r>
                <a:rPr lang="en-US" altLang="ko-KR" b="0" spc="-1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20% </a:t>
              </a:r>
              <a:r>
                <a:rPr lang="ko-KR" altLang="en-US" b="0" spc="-1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비중</a:t>
              </a:r>
              <a:r>
                <a:rPr lang="en-US" altLang="ko-KR" b="0" spc="-1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491854" y="2547271"/>
              <a:ext cx="921151" cy="1397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서면평가</a:t>
              </a: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(T)</a:t>
              </a:r>
              <a:endPara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488504" y="4063579"/>
              <a:ext cx="921151" cy="10484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발표평가</a:t>
              </a:r>
              <a:endPara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경영계획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algn="ctr"/>
              <a:r>
                <a:rPr lang="en-US" altLang="ko-KR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(PPT)</a:t>
              </a:r>
              <a:endPara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1511299" y="2546658"/>
              <a:ext cx="724825" cy="684925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클럽역량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511297" y="3290554"/>
              <a:ext cx="724825" cy="653903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경영계획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216698" y="2486488"/>
              <a:ext cx="3672406" cy="7679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공모에 지원한 운영주체의 현재 역량 및 자질 평가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심사위원 평가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- 100% </a:t>
              </a:r>
              <a:r>
                <a:rPr lang="ko-KR" altLang="en-US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정량 평가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최종평가점수의 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50% </a:t>
              </a:r>
              <a:r>
                <a:rPr lang="ko-KR" altLang="en-US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비중</a:t>
              </a:r>
              <a:endParaRPr lang="en-US" altLang="ko-KR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216697" y="3215927"/>
              <a:ext cx="4131070" cy="7679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경영계획의 구체성 및 현실가능성 평가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심사위원 평가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평가지표에 근거한 정성평가</a:t>
              </a:r>
              <a:r>
                <a:rPr lang="en-US" altLang="ko-KR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최종평가점수의 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30</a:t>
              </a:r>
              <a:r>
                <a:rPr lang="en-US" altLang="ko-KR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% </a:t>
              </a:r>
              <a:r>
                <a:rPr lang="ko-KR" altLang="en-US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비중</a:t>
              </a:r>
              <a:endParaRPr lang="en-US" altLang="ko-KR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gray">
            <a:xfrm>
              <a:off x="496393" y="2547271"/>
              <a:ext cx="144000" cy="1805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43" name="AutoShape 15"/>
            <p:cNvSpPr>
              <a:spLocks noChangeArrowheads="1"/>
            </p:cNvSpPr>
            <p:nvPr/>
          </p:nvSpPr>
          <p:spPr bwMode="gray">
            <a:xfrm>
              <a:off x="491238" y="4069370"/>
              <a:ext cx="144000" cy="1805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1511298" y="4080864"/>
              <a:ext cx="720571" cy="676271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사업계획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발표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1513786" y="4811291"/>
              <a:ext cx="720571" cy="29774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발표 시간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200070" y="4817347"/>
              <a:ext cx="3747766" cy="2608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Q/A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포함 약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30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분씩 운영</a:t>
              </a:r>
              <a:endPara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 bwMode="auto">
            <a:xfrm>
              <a:off x="491593" y="3997014"/>
              <a:ext cx="594313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직선 연결선 47"/>
            <p:cNvCxnSpPr/>
            <p:nvPr/>
          </p:nvCxnSpPr>
          <p:spPr bwMode="auto">
            <a:xfrm>
              <a:off x="491593" y="5174057"/>
              <a:ext cx="594313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직사각형 48"/>
          <p:cNvSpPr/>
          <p:nvPr/>
        </p:nvSpPr>
        <p:spPr bwMode="auto">
          <a:xfrm>
            <a:off x="468818" y="5065264"/>
            <a:ext cx="921151" cy="9897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최종선정</a:t>
            </a:r>
            <a:endParaRPr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1494100" y="5411726"/>
            <a:ext cx="720571" cy="29774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 실사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180384" y="5352677"/>
            <a:ext cx="4121082" cy="4012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선정된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클럽을 대상으로 현장실사를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 서류의 내용과 일치하지 않은 클럽은 탈락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차순위 지원 클럽 선정</a:t>
            </a:r>
            <a:endParaRPr lang="en-US" altLang="ko-KR" sz="12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1494100" y="5067761"/>
            <a:ext cx="720571" cy="29774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 점수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1494100" y="5751280"/>
            <a:ext cx="720571" cy="29774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 선정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181373" y="5774789"/>
            <a:ext cx="4233665" cy="2407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 선정 및 선정 공고</a:t>
            </a:r>
            <a:endParaRPr lang="en-US" altLang="ko-KR" sz="1200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AutoShape 55"/>
          <p:cNvSpPr>
            <a:spLocks noChangeArrowheads="1"/>
          </p:cNvSpPr>
          <p:nvPr/>
        </p:nvSpPr>
        <p:spPr bwMode="auto">
          <a:xfrm>
            <a:off x="479729" y="1661983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서면평가</a:t>
            </a: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(80%)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와 발표평가</a:t>
            </a: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(20%)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로 최종 점수 산정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3103" y="1354573"/>
            <a:ext cx="4226306" cy="2215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18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심사 프로세스</a:t>
            </a:r>
            <a:endParaRPr lang="ko-KR" altLang="en-US" sz="180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5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지원방안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1" name="직사각형 40"/>
          <p:cNvSpPr/>
          <p:nvPr/>
        </p:nvSpPr>
        <p:spPr bwMode="auto">
          <a:xfrm>
            <a:off x="488206" y="1268413"/>
            <a:ext cx="8928844" cy="500538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5"/>
          <p:cNvGrpSpPr/>
          <p:nvPr/>
        </p:nvGrpSpPr>
        <p:grpSpPr>
          <a:xfrm>
            <a:off x="568825" y="1412776"/>
            <a:ext cx="2619979" cy="292388"/>
            <a:chOff x="790218" y="2261451"/>
            <a:chExt cx="4666838" cy="292388"/>
          </a:xfrm>
        </p:grpSpPr>
        <p:sp>
          <p:nvSpPr>
            <p:cNvPr id="107" name="TextBox 106"/>
            <p:cNvSpPr txBox="1"/>
            <p:nvPr/>
          </p:nvSpPr>
          <p:spPr>
            <a:xfrm>
              <a:off x="790218" y="2261451"/>
              <a:ext cx="45948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30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경영계획 수립 시 예산편성 참고</a:t>
              </a:r>
              <a:endParaRPr lang="en-US" altLang="ko-KR" sz="13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08" name="직선 연결선 107"/>
            <p:cNvCxnSpPr/>
            <p:nvPr/>
          </p:nvCxnSpPr>
          <p:spPr bwMode="auto">
            <a:xfrm>
              <a:off x="811648" y="2522444"/>
              <a:ext cx="464540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" name="다이어그램 9"/>
          <p:cNvGraphicFramePr/>
          <p:nvPr/>
        </p:nvGraphicFramePr>
        <p:xfrm>
          <a:off x="580856" y="1844824"/>
          <a:ext cx="8692624" cy="428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61112" y="5589240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※</a:t>
            </a:r>
            <a:r>
              <a:rPr lang="ko-KR" altLang="en-US" sz="1200" dirty="0" smtClean="0"/>
              <a:t>출처</a:t>
            </a:r>
            <a:r>
              <a:rPr lang="en-US" altLang="ko-KR" sz="1200" dirty="0" smtClean="0"/>
              <a:t>:[</a:t>
            </a:r>
            <a:r>
              <a:rPr lang="ko-KR" altLang="en-US" sz="1200" dirty="0" smtClean="0"/>
              <a:t>대한체육회 스포츠클럽 사업운영 지침</a:t>
            </a:r>
            <a:r>
              <a:rPr lang="en-US" altLang="ko-KR" sz="1200" dirty="0" smtClean="0"/>
              <a:t>]</a:t>
            </a:r>
          </a:p>
        </p:txBody>
      </p:sp>
    </p:spTree>
    <p:extLst>
      <p:ext uri="{BB962C8B-B14F-4D97-AF65-F5344CB8AC3E}">
        <p14:creationId xmlns="" xmlns:p14="http://schemas.microsoft.com/office/powerpoint/2010/main" val="39991433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416497" y="2096852"/>
            <a:ext cx="3960440" cy="292641"/>
            <a:chOff x="790218" y="2229803"/>
            <a:chExt cx="4666838" cy="292641"/>
          </a:xfrm>
        </p:grpSpPr>
        <p:sp>
          <p:nvSpPr>
            <p:cNvPr id="7" name="TextBox 6"/>
            <p:cNvSpPr txBox="1"/>
            <p:nvPr/>
          </p:nvSpPr>
          <p:spPr>
            <a:xfrm>
              <a:off x="790218" y="2229803"/>
              <a:ext cx="45948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30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클럽역량 평가 주요 포인트</a:t>
              </a:r>
              <a:endParaRPr lang="en-US" altLang="ko-KR" sz="13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 bwMode="auto">
            <a:xfrm>
              <a:off x="811648" y="2522444"/>
              <a:ext cx="464540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그룹 8"/>
          <p:cNvGrpSpPr/>
          <p:nvPr/>
        </p:nvGrpSpPr>
        <p:grpSpPr>
          <a:xfrm>
            <a:off x="1424608" y="2817304"/>
            <a:ext cx="171634" cy="3348000"/>
            <a:chOff x="5593800" y="2673199"/>
            <a:chExt cx="294738" cy="2825604"/>
          </a:xfrm>
        </p:grpSpPr>
        <p:cxnSp>
          <p:nvCxnSpPr>
            <p:cNvPr id="10" name="직선 연결선 9"/>
            <p:cNvCxnSpPr/>
            <p:nvPr/>
          </p:nvCxnSpPr>
          <p:spPr bwMode="auto">
            <a:xfrm>
              <a:off x="5729724" y="2673199"/>
              <a:ext cx="0" cy="282560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직선 연결선 10"/>
            <p:cNvCxnSpPr/>
            <p:nvPr/>
          </p:nvCxnSpPr>
          <p:spPr bwMode="auto">
            <a:xfrm>
              <a:off x="5593800" y="2673199"/>
              <a:ext cx="28803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 bwMode="auto">
            <a:xfrm>
              <a:off x="5593800" y="4210457"/>
              <a:ext cx="28803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직선 연결선 13"/>
            <p:cNvCxnSpPr/>
            <p:nvPr/>
          </p:nvCxnSpPr>
          <p:spPr bwMode="auto">
            <a:xfrm>
              <a:off x="5600506" y="5497955"/>
              <a:ext cx="28803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1596151" y="3103957"/>
            <a:ext cx="2780785" cy="115214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ko-KR" altLang="en-US" sz="1200" u="sng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시설확보 없이는 안정적 클럽 운영 불가</a:t>
            </a:r>
          </a:p>
          <a:p>
            <a:pPr>
              <a:spcAft>
                <a:spcPts val="600"/>
              </a:spcAft>
            </a:pP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▶시설의 운영권을 클럽이 확보하고 있어야만 안정적인 클럽 운영 가능</a:t>
            </a:r>
          </a:p>
          <a:p>
            <a:pPr>
              <a:spcAft>
                <a:spcPts val="600"/>
              </a:spcAft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▶스포츠클럽은 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 시간대가 아닌 주중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주말에 걸쳐 새벽부터 저녁 늦은 시간까지 회원이 체육활동을 즐길 수 있는 환경 제공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r>
              <a:rPr lang="ko-KR" altLang="en-US" sz="105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▶스포츠클럽은 종목시설 외에도 회원 커뮤니티 형성을 위한 클럽하우스 구비 필요</a:t>
            </a:r>
            <a:endParaRPr lang="en-US" altLang="ko-KR" sz="1050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416496" y="3176847"/>
            <a:ext cx="1074289" cy="100723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시설의 안정적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 중요</a:t>
            </a:r>
            <a:endParaRPr lang="ko-KR" altLang="en-US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16496" y="4904157"/>
            <a:ext cx="1074289" cy="100723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클럽 지원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 중요</a:t>
            </a:r>
            <a:endParaRPr lang="ko-KR" altLang="en-US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6151" y="4832132"/>
            <a:ext cx="2780785" cy="115214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Ins="72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ko-KR" altLang="en-US" sz="1200" u="sng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안정적 운영을 위한 지원 확보 중요</a:t>
            </a:r>
          </a:p>
          <a:p>
            <a:pPr>
              <a:spcAft>
                <a:spcPts val="600"/>
              </a:spcAft>
            </a:pP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▶클럽이 공공성을 지속적으로 유지하기 위해서는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신청주체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지자체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 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필요</a:t>
            </a:r>
          </a:p>
          <a:p>
            <a:pPr>
              <a:spcAft>
                <a:spcPts val="600"/>
              </a:spcAft>
            </a:pP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▶특히 시설을 안정적으로 운영해 나갈 수 있는 지원방안 필요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운영비 등</a:t>
            </a:r>
            <a:r>
              <a:rPr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en-US" altLang="ko-KR" sz="1050" b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그룹 20"/>
          <p:cNvGrpSpPr/>
          <p:nvPr/>
        </p:nvGrpSpPr>
        <p:grpSpPr>
          <a:xfrm>
            <a:off x="4908630" y="2124194"/>
            <a:ext cx="4652883" cy="265299"/>
            <a:chOff x="790218" y="2257145"/>
            <a:chExt cx="4666838" cy="265299"/>
          </a:xfrm>
        </p:grpSpPr>
        <p:sp>
          <p:nvSpPr>
            <p:cNvPr id="22" name="TextBox 21"/>
            <p:cNvSpPr txBox="1"/>
            <p:nvPr/>
          </p:nvSpPr>
          <p:spPr>
            <a:xfrm>
              <a:off x="790218" y="2257145"/>
              <a:ext cx="4594830" cy="25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lnSpc>
                  <a:spcPct val="80000"/>
                </a:lnSpc>
              </a:pPr>
              <a:r>
                <a:rPr lang="ko-KR" altLang="en-US" sz="13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클럽역량 평가항목 구성</a:t>
              </a:r>
              <a:endParaRPr lang="ko-KR" altLang="en-US" sz="13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 bwMode="auto">
            <a:xfrm>
              <a:off x="811648" y="2522444"/>
              <a:ext cx="464540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Freeform 4"/>
          <p:cNvSpPr>
            <a:spLocks/>
          </p:cNvSpPr>
          <p:nvPr/>
        </p:nvSpPr>
        <p:spPr bwMode="auto">
          <a:xfrm rot="5400000">
            <a:off x="3358691" y="4305982"/>
            <a:ext cx="2523921" cy="216023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908630" y="2960949"/>
            <a:ext cx="1268506" cy="15481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시설일반</a:t>
            </a:r>
          </a:p>
        </p:txBody>
      </p:sp>
      <p:sp>
        <p:nvSpPr>
          <p:cNvPr id="28" name="직사각형 27"/>
          <p:cNvSpPr/>
          <p:nvPr/>
        </p:nvSpPr>
        <p:spPr bwMode="auto">
          <a:xfrm>
            <a:off x="4908630" y="4638770"/>
            <a:ext cx="1268506" cy="12238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운영지원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177135" y="3123428"/>
            <a:ext cx="3312585" cy="122341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시설을 어떤 수준을 확보하고 있는가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위탁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무상임대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유상임대 등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 지원기간 및 사용시간이 충분한가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주중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주말 모두 클럽이 자유롭게 사용할 수 있는 시설인가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 구축은 가능한가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177135" y="4842252"/>
            <a:ext cx="338437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08000" indent="-108000">
              <a:buFont typeface="Wingdings" pitchFamily="2" charset="2"/>
              <a:buChar char="§"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시설주체는 </a:t>
            </a:r>
            <a:r>
              <a:rPr lang="ko-KR" altLang="en-US" b="0" dirty="0" err="1" smtClean="0">
                <a:latin typeface="맑은 고딕" pitchFamily="50" charset="-127"/>
                <a:ea typeface="맑은 고딕" pitchFamily="50" charset="-127"/>
              </a:rPr>
              <a:t>매칭지원금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 시설제공 외에 추가적으로 어떤 지원을 계획하고 있는가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108000" indent="-108000">
              <a:buFont typeface="Wingdings" pitchFamily="2" charset="2"/>
              <a:buChar char="§"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외부기관과 연계 사업이 계획되어 있는가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어떤 수준으로 계획되어 있는가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?(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MOU,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확약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8950" y="1645059"/>
            <a:ext cx="9072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클럽역량 평가 주요 포인트를 고려하여 클럽역량 </a:t>
            </a: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 평가항목 구성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256" y="1371197"/>
            <a:ext cx="4226306" cy="2215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18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심사 및 평가 주안점</a:t>
            </a:r>
            <a:endParaRPr lang="ko-KR" altLang="en-US" sz="180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1" name="그룹 76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1972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지원방안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22"/>
          <p:cNvGrpSpPr/>
          <p:nvPr/>
        </p:nvGrpSpPr>
        <p:grpSpPr>
          <a:xfrm>
            <a:off x="1915009" y="1774952"/>
            <a:ext cx="2392252" cy="193990"/>
            <a:chOff x="491256" y="2442331"/>
            <a:chExt cx="4303875" cy="194581"/>
          </a:xfrm>
        </p:grpSpPr>
        <p:cxnSp>
          <p:nvCxnSpPr>
            <p:cNvPr id="24" name="직선 연결선 23"/>
            <p:cNvCxnSpPr/>
            <p:nvPr/>
          </p:nvCxnSpPr>
          <p:spPr bwMode="auto">
            <a:xfrm>
              <a:off x="491256" y="2636912"/>
              <a:ext cx="430387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10668" y="2442331"/>
              <a:ext cx="4284461" cy="1605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1300" spc="-12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지원 내용</a:t>
              </a:r>
              <a:endParaRPr lang="ko-KR" altLang="en-US" sz="1300" spc="-12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그룹 25"/>
          <p:cNvGrpSpPr/>
          <p:nvPr/>
        </p:nvGrpSpPr>
        <p:grpSpPr>
          <a:xfrm>
            <a:off x="4631490" y="1774952"/>
            <a:ext cx="4569660" cy="193990"/>
            <a:chOff x="288260" y="2442331"/>
            <a:chExt cx="4697901" cy="194581"/>
          </a:xfrm>
        </p:grpSpPr>
        <p:cxnSp>
          <p:nvCxnSpPr>
            <p:cNvPr id="27" name="직선 연결선 26"/>
            <p:cNvCxnSpPr/>
            <p:nvPr/>
          </p:nvCxnSpPr>
          <p:spPr bwMode="auto">
            <a:xfrm>
              <a:off x="491256" y="2636912"/>
              <a:ext cx="430387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288260" y="2442331"/>
              <a:ext cx="4697901" cy="1605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1300" spc="-12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주의 사항</a:t>
              </a:r>
              <a:endParaRPr lang="ko-KR" altLang="en-US" sz="1300" spc="-12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Line 3"/>
          <p:cNvSpPr>
            <a:spLocks noChangeShapeType="1"/>
          </p:cNvSpPr>
          <p:nvPr/>
        </p:nvSpPr>
        <p:spPr bwMode="auto">
          <a:xfrm flipV="1">
            <a:off x="1192741" y="2514656"/>
            <a:ext cx="8172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stealth" w="lg" len="lg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787487" y="2057861"/>
            <a:ext cx="2641381" cy="923672"/>
          </a:xfrm>
          <a:prstGeom prst="chevron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0.8</a:t>
            </a:r>
            <a:r>
              <a:rPr lang="ko-KR" altLang="en-US" sz="12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최대 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년간 지원</a:t>
            </a:r>
            <a:endParaRPr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우수클럽 선정 시 인센티브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  <a:endParaRPr lang="ko-KR" altLang="en-US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629274" y="2057861"/>
            <a:ext cx="4386061" cy="923672"/>
          </a:xfrm>
          <a:prstGeom prst="chevron">
            <a:avLst>
              <a:gd name="adj" fmla="val 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클럽은 매년 평가를 통해 차년도 지속 지원 여부 결정</a:t>
            </a: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평가 </a:t>
            </a:r>
            <a:r>
              <a:rPr lang="ko-KR" altLang="en-US" sz="12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기준 미 충족 시 스포츠클럽 사업 지원 중단</a:t>
            </a:r>
            <a:r>
              <a:rPr lang="en-US" altLang="ko-KR" sz="12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지원 중단의 귀책사유가 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클럽에 있는 </a:t>
            </a:r>
            <a:r>
              <a:rPr lang="ko-KR" altLang="en-US" sz="12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경우 지원금 전액 환수</a:t>
            </a:r>
            <a:r>
              <a:rPr lang="en-US" altLang="ko-KR" sz="12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 flipV="1">
            <a:off x="1192741" y="3590324"/>
            <a:ext cx="8172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stealth" w="lg" len="lg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787487" y="3133529"/>
            <a:ext cx="2641381" cy="923672"/>
          </a:xfrm>
          <a:prstGeom prst="chevron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이상 사무국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 대상 스포츠클럽 전문교육 제공</a:t>
            </a:r>
            <a:endParaRPr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전국스포츠클럽교류대회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참가 기회 부여</a:t>
            </a:r>
            <a:endParaRPr lang="ko-KR" altLang="en-US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4629274" y="3133529"/>
            <a:ext cx="4386061" cy="923672"/>
          </a:xfrm>
          <a:prstGeom prst="chevron">
            <a:avLst>
              <a:gd name="adj" fmla="val 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본 교육 및 교류대회 참여는 스포츠클럽의 권리이자 의무로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참여 필수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평가 시 반영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kern="0" spc="-1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지역스포츠클럽리그대회 참여 필수</a:t>
            </a:r>
            <a:endParaRPr lang="ko-KR" altLang="en-US" sz="1200" kern="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flipV="1">
            <a:off x="1192741" y="4665993"/>
            <a:ext cx="8172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stealth" w="lg" len="lg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1787487" y="4209199"/>
            <a:ext cx="2641381" cy="923672"/>
          </a:xfrm>
          <a:prstGeom prst="chevron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신나는주말생활체육학교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사업 확보 가능</a:t>
            </a:r>
            <a:endParaRPr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정부 체육 공모사업 참가 가능</a:t>
            </a:r>
            <a:endParaRPr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스포츠과학센터 이용 가능</a:t>
            </a:r>
            <a:endParaRPr lang="ko-KR" altLang="en-US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4629274" y="4209199"/>
            <a:ext cx="4386061" cy="923672"/>
          </a:xfrm>
          <a:prstGeom prst="chevron">
            <a:avLst>
              <a:gd name="adj" fmla="val 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신나는주말생활체육학교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kern="0" spc="-10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학교밖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프로그램 클럽 운영 가능</a:t>
            </a:r>
            <a:endParaRPr lang="en-US" altLang="ko-KR" sz="1200" kern="0" spc="-1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국민체력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100, 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생활체육 공모사업 등 참여 가능</a:t>
            </a:r>
            <a:endParaRPr lang="en-US" altLang="ko-KR" sz="1200" kern="0" spc="-1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200" kern="0" spc="-10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회원의 경우 지역 스포츠과학센터 이용 가능</a:t>
            </a:r>
            <a:endParaRPr lang="ko-KR" altLang="en-US" sz="1200" kern="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642601" y="2057860"/>
            <a:ext cx="935231" cy="923672"/>
          </a:xfrm>
          <a:prstGeom prst="roundRect">
            <a:avLst>
              <a:gd name="adj" fmla="val 11716"/>
            </a:avLst>
          </a:prstGeom>
          <a:solidFill>
            <a:srgbClr val="FFFFFF">
              <a:lumMod val="85000"/>
            </a:srgbClr>
          </a:solidFill>
          <a:ln w="285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운영비</a:t>
            </a:r>
            <a: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643479" y="3128514"/>
            <a:ext cx="934353" cy="923620"/>
          </a:xfrm>
          <a:prstGeom prst="roundRect">
            <a:avLst>
              <a:gd name="adj" fmla="val 11716"/>
            </a:avLst>
          </a:prstGeom>
          <a:solidFill>
            <a:srgbClr val="FFFFFF">
              <a:lumMod val="85000"/>
            </a:srgbClr>
          </a:solidFill>
          <a:ln w="285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교육 및</a:t>
            </a:r>
            <a: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대회참여</a:t>
            </a:r>
            <a: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  <a:endParaRPr kumimoji="0" lang="ko-KR" altLang="en-US" sz="140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643479" y="4199115"/>
            <a:ext cx="934353" cy="923620"/>
          </a:xfrm>
          <a:prstGeom prst="roundRect">
            <a:avLst>
              <a:gd name="adj" fmla="val 11716"/>
            </a:avLst>
          </a:prstGeom>
          <a:solidFill>
            <a:srgbClr val="FFFFFF">
              <a:lumMod val="85000"/>
            </a:srgbClr>
          </a:solidFill>
          <a:ln w="285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기타</a:t>
            </a:r>
            <a: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사업참여</a:t>
            </a:r>
            <a: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기회 제공</a:t>
            </a:r>
            <a:endParaRPr kumimoji="0" lang="ko-KR" altLang="en-US" sz="140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>
            <a:off x="460967" y="1664804"/>
            <a:ext cx="8992596" cy="4570171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Rix고딕 L" panose="02020603020101020101" pitchFamily="18" charset="-127"/>
              <a:ea typeface="Rix고딕 L" panose="02020603020101020101" pitchFamily="18" charset="-127"/>
            </a:endParaRPr>
          </a:p>
        </p:txBody>
      </p:sp>
      <p:sp>
        <p:nvSpPr>
          <p:cNvPr id="60" name="AutoShape 55"/>
          <p:cNvSpPr>
            <a:spLocks noChangeArrowheads="1"/>
          </p:cNvSpPr>
          <p:nvPr/>
        </p:nvSpPr>
        <p:spPr bwMode="auto">
          <a:xfrm>
            <a:off x="488504" y="1169215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선정될 경우 다음과 같은 지원 및 혜택을 받을 수 있음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 flipV="1">
            <a:off x="1191863" y="5713117"/>
            <a:ext cx="8172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stealth" w="lg" len="lg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1786609" y="5256323"/>
            <a:ext cx="2641381" cy="923672"/>
          </a:xfrm>
          <a:prstGeom prst="chevron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신규클럽 대상 법인설립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운영계획 수립 등에 컨설팅 제공</a:t>
            </a:r>
            <a:endParaRPr lang="en-US" altLang="ko-KR" sz="12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우수 클럽과 </a:t>
            </a:r>
            <a:r>
              <a:rPr lang="ko-KR" altLang="en-US" sz="12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멘티</a:t>
            </a:r>
            <a:r>
              <a:rPr lang="ko-KR" altLang="en-US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체결</a:t>
            </a:r>
            <a:endParaRPr lang="ko-KR" altLang="en-US" sz="12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4628396" y="5256323"/>
            <a:ext cx="4386061" cy="923672"/>
          </a:xfrm>
          <a:prstGeom prst="chevron">
            <a:avLst>
              <a:gd name="adj" fmla="val 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경영컨설팅은 연 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회 진행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스포츠클럽전문가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법무사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세무사 등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indent="-177800" latinLnBrk="0">
              <a:buFont typeface="Wingdings" panose="05000000000000000000" pitchFamily="2" charset="2"/>
              <a:buChar char="ü"/>
            </a:pPr>
            <a:r>
              <a:rPr lang="ko-KR" altLang="en-US" sz="1200" kern="0" spc="-10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멘토클럽은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kern="0" spc="-10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멘티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클럽이 신청하고 </a:t>
            </a:r>
            <a:r>
              <a:rPr lang="ko-KR" altLang="en-US" sz="1200" kern="0" spc="-100" dirty="0" err="1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클럽이 수락하는 경우 체결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활동 횟수에 대한 제한 없음</a:t>
            </a:r>
            <a:r>
              <a:rPr lang="en-US" altLang="ko-KR" sz="1200" kern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kern="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 bwMode="auto">
          <a:xfrm>
            <a:off x="642601" y="5246239"/>
            <a:ext cx="934353" cy="923620"/>
          </a:xfrm>
          <a:prstGeom prst="roundRect">
            <a:avLst>
              <a:gd name="adj" fmla="val 11716"/>
            </a:avLst>
          </a:prstGeom>
          <a:solidFill>
            <a:srgbClr val="FFFFFF">
              <a:lumMod val="85000"/>
            </a:srgbClr>
          </a:solidFill>
          <a:ln w="285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멘토링</a:t>
            </a: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경영</a:t>
            </a:r>
            <a: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400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컨설팅</a:t>
            </a:r>
            <a:endParaRPr kumimoji="0" lang="ko-KR" altLang="en-US" sz="140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2106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지원방안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08484" y="1664804"/>
          <a:ext cx="9397044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4508" y="1124744"/>
            <a:ext cx="4032448" cy="3385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선정 스포츠클럽 사업비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기금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교부절차</a:t>
            </a:r>
            <a:endParaRPr lang="ko-KR" altLang="en-US" sz="1600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344488" y="3299502"/>
          <a:ext cx="9397044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4508" y="2672916"/>
            <a:ext cx="4032448" cy="3385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선정 스포츠클럽 사업비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기금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 정산절차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512" y="4278578"/>
            <a:ext cx="4032448" cy="3385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선정 클럽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년간 예산지원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안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07882" y="4833156"/>
          <a:ext cx="9089635" cy="1527361"/>
        </p:xfrm>
        <a:graphic>
          <a:graphicData uri="http://schemas.openxmlformats.org/drawingml/2006/table">
            <a:tbl>
              <a:tblPr/>
              <a:tblGrid>
                <a:gridCol w="1529359"/>
                <a:gridCol w="1606357"/>
                <a:gridCol w="632857"/>
                <a:gridCol w="925615"/>
                <a:gridCol w="925615"/>
                <a:gridCol w="925615"/>
                <a:gridCol w="925615"/>
                <a:gridCol w="924799"/>
                <a:gridCol w="693803"/>
              </a:tblGrid>
              <a:tr h="221269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▶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변경</a:t>
                      </a:r>
                      <a:r>
                        <a:rPr lang="en-US" altLang="ko-KR" sz="1000" b="1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00" b="1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단위</a:t>
                      </a:r>
                      <a:r>
                        <a:rPr lang="en-US" altLang="ko-KR" sz="1000" b="1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  <a:r>
                        <a:rPr lang="ko-KR" altLang="en-US" sz="1000" b="1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억</a:t>
                      </a:r>
                      <a:r>
                        <a:rPr lang="en-US" altLang="ko-KR" sz="1000" b="1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483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</a:t>
                      </a: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</a:tr>
              <a:tr h="3548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한종목</a:t>
                      </a: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학교연계</a:t>
                      </a: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)</a:t>
                      </a:r>
                      <a:r>
                        <a:rPr lang="ko-KR" altLang="en-US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형</a:t>
                      </a:r>
                      <a:endParaRPr lang="ko-KR" altLang="en-US" sz="1000" kern="0" spc="-1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r>
                        <a:rPr lang="ko-KR" altLang="en-US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종목 이상</a:t>
                      </a:r>
                      <a:endParaRPr lang="ko-KR" altLang="en-US" sz="1000" kern="0" spc="-1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0.8</a:t>
                      </a:r>
                      <a:endParaRPr lang="en-US" altLang="ko-KR" sz="1000" kern="0" spc="-1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0.8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0.8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0.8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0.8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0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</a:t>
                      </a:r>
                      <a:endParaRPr lang="en-US" altLang="ko-KR" sz="1000" kern="0" spc="-1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중소도시형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</a:t>
                      </a:r>
                      <a:r>
                        <a:rPr lang="ko-KR" altLang="en-US" sz="1000" kern="0" spc="-10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만명</a:t>
                      </a:r>
                      <a:r>
                        <a:rPr lang="ko-KR" alt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미만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1.5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1.5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대도시형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</a:t>
                      </a:r>
                      <a:r>
                        <a:rPr lang="ko-KR" altLang="en-US" sz="1000" kern="0" spc="-10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만명</a:t>
                      </a:r>
                      <a:r>
                        <a:rPr lang="ko-KR" alt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이상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2.5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1.5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1.5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1.5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1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287249" cy="597572"/>
            <a:chOff x="649871" y="554084"/>
            <a:chExt cx="4287249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지원방안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1" name="직사각형 40"/>
          <p:cNvSpPr/>
          <p:nvPr/>
        </p:nvSpPr>
        <p:spPr bwMode="auto">
          <a:xfrm>
            <a:off x="488206" y="1268413"/>
            <a:ext cx="8928844" cy="500538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AutoShape 55"/>
          <p:cNvSpPr>
            <a:spLocks noChangeArrowheads="1"/>
          </p:cNvSpPr>
          <p:nvPr/>
        </p:nvSpPr>
        <p:spPr bwMode="auto">
          <a:xfrm>
            <a:off x="510988" y="1442272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algn="ctr"/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</a:t>
            </a:r>
            <a:r>
              <a:rPr lang="ko-KR" altLang="en-US" sz="14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평가는 </a:t>
            </a:r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대한체육회 및 시도체육회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로 구성되며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본 평가결과를 바탕으로 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등급 부여 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 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2020</a:t>
            </a:r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선정된 스포츠클럽은 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2021</a:t>
            </a:r>
            <a:r>
              <a:rPr lang="ko-KR" altLang="en-US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평가 진행</a:t>
            </a:r>
            <a:r>
              <a:rPr lang="en-US" altLang="ko-KR" sz="14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804" y="423862"/>
            <a:ext cx="4384196" cy="270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2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육성 현황 및 공모</a:t>
            </a:r>
            <a:endParaRPr lang="ko-KR" altLang="en-US" sz="22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688" y="2823215"/>
            <a:ext cx="4319276" cy="3299988"/>
          </a:xfrm>
          <a:prstGeom prst="rect">
            <a:avLst/>
          </a:prstGeom>
        </p:spPr>
      </p:pic>
      <p:grpSp>
        <p:nvGrpSpPr>
          <p:cNvPr id="101" name="그룹 5"/>
          <p:cNvGrpSpPr/>
          <p:nvPr/>
        </p:nvGrpSpPr>
        <p:grpSpPr>
          <a:xfrm>
            <a:off x="686638" y="2433516"/>
            <a:ext cx="4381789" cy="292641"/>
            <a:chOff x="790218" y="2229803"/>
            <a:chExt cx="4666838" cy="292641"/>
          </a:xfrm>
        </p:grpSpPr>
        <p:sp>
          <p:nvSpPr>
            <p:cNvPr id="102" name="TextBox 101"/>
            <p:cNvSpPr txBox="1"/>
            <p:nvPr/>
          </p:nvSpPr>
          <p:spPr>
            <a:xfrm>
              <a:off x="790218" y="2229803"/>
              <a:ext cx="45948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30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성과평가 </a:t>
              </a:r>
              <a:r>
                <a:rPr lang="en-US" altLang="ko-KR" sz="1300" spc="-50" dirty="0" err="1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FrameWork</a:t>
              </a:r>
              <a:endParaRPr lang="en-US" altLang="ko-KR" sz="13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03" name="직선 연결선 102"/>
            <p:cNvCxnSpPr/>
            <p:nvPr/>
          </p:nvCxnSpPr>
          <p:spPr bwMode="auto">
            <a:xfrm>
              <a:off x="811648" y="2522444"/>
              <a:ext cx="464540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4" name="표 10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6818011"/>
              </p:ext>
            </p:extLst>
          </p:nvPr>
        </p:nvGraphicFramePr>
        <p:xfrm>
          <a:off x="5572683" y="2515063"/>
          <a:ext cx="3672407" cy="3608140"/>
        </p:xfrm>
        <a:graphic>
          <a:graphicData uri="http://schemas.openxmlformats.org/drawingml/2006/table">
            <a:tbl>
              <a:tblPr/>
              <a:tblGrid>
                <a:gridCol w="369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1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1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1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en-US" altLang="ko-KR" sz="11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kumimoji="1" lang="en-US" altLang="ko-KR" sz="11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투명성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행정절차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재무관리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세무이행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조직관리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인프라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시설 확보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및 관리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 수준</a:t>
                      </a:r>
                      <a:endParaRPr kumimoji="1" lang="en-US" altLang="ko-KR" sz="11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및 운영진 구성 등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85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주요사업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생활체육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 기획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 운영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대회참여</a:t>
                      </a:r>
                      <a:endParaRPr kumimoji="1" lang="en-US" altLang="ko-KR" sz="11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ko-KR" altLang="en-US" sz="1100" b="1" i="0" u="none" strike="noStrike" kern="1200" cap="none" spc="-10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목표회원수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 달성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회원구조 다양화</a:t>
                      </a:r>
                      <a:endParaRPr kumimoji="1" lang="ko-KR" altLang="en-US" sz="11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엘리트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선수반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기획 및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b="1" i="0" u="none" strike="noStrike" kern="1200" cap="none" spc="-10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선수반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</a:t>
                      </a:r>
                      <a:endParaRPr kumimoji="1" lang="en-US" altLang="ko-KR" sz="11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선수등록 인원 확보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대회성과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8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회원커뮤니티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멤버십 강화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참여확대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자원봉사 증가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대의원 참여</a:t>
                      </a:r>
                      <a:endParaRPr kumimoji="1" lang="en-US" altLang="ko-KR" sz="11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재정건전성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재정 </a:t>
                      </a:r>
                      <a:r>
                        <a:rPr kumimoji="1" lang="ko-KR" altLang="en-US" sz="1100" b="1" i="0" u="none" strike="noStrike" kern="1200" cap="none" spc="-10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건정성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및 다양화를 위한 노력</a:t>
                      </a:r>
                      <a:endParaRPr kumimoji="1" lang="en-US" altLang="ko-KR" sz="11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kern="1200" cap="none" spc="-10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재정자립율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향상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사업협조</a:t>
                      </a:r>
                      <a:endParaRPr kumimoji="1" lang="en-US" altLang="ko-KR" sz="12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사업협조 분야 지표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교육 및 행사참여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실적제출</a:t>
                      </a:r>
                      <a:r>
                        <a:rPr kumimoji="1" lang="en-US" altLang="ko-KR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5" name="Freeform 4"/>
          <p:cNvSpPr>
            <a:spLocks/>
          </p:cNvSpPr>
          <p:nvPr/>
        </p:nvSpPr>
        <p:spPr bwMode="auto">
          <a:xfrm rot="5400000">
            <a:off x="4050637" y="4041713"/>
            <a:ext cx="2523921" cy="216023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6" name="그룹 5"/>
          <p:cNvGrpSpPr/>
          <p:nvPr/>
        </p:nvGrpSpPr>
        <p:grpSpPr>
          <a:xfrm>
            <a:off x="5572683" y="2164504"/>
            <a:ext cx="3672407" cy="292388"/>
            <a:chOff x="790218" y="2261451"/>
            <a:chExt cx="4666838" cy="292388"/>
          </a:xfrm>
        </p:grpSpPr>
        <p:sp>
          <p:nvSpPr>
            <p:cNvPr id="107" name="TextBox 106"/>
            <p:cNvSpPr txBox="1"/>
            <p:nvPr/>
          </p:nvSpPr>
          <p:spPr>
            <a:xfrm>
              <a:off x="790218" y="2261451"/>
              <a:ext cx="45948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300" spc="-5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</a:t>
              </a:r>
              <a:r>
                <a:rPr lang="ko-KR" altLang="en-US" sz="1300" spc="-5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성과평가 체계</a:t>
              </a:r>
              <a:endParaRPr lang="en-US" altLang="ko-KR" sz="13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08" name="직선 연결선 107"/>
            <p:cNvCxnSpPr/>
            <p:nvPr/>
          </p:nvCxnSpPr>
          <p:spPr bwMode="auto">
            <a:xfrm>
              <a:off x="811648" y="2522444"/>
              <a:ext cx="4645408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39991433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341262" y="6272201"/>
            <a:ext cx="2246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000" b="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Copyright © 2019. All </a:t>
            </a:r>
            <a:r>
              <a:rPr lang="en-US" altLang="ko-KR" sz="10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Rights </a:t>
            </a:r>
            <a:r>
              <a:rPr lang="en-US" altLang="ko-KR" sz="1000" b="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Reserved </a:t>
            </a:r>
            <a:endParaRPr lang="nl-BE" altLang="ko-KR" sz="1000" b="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07356" y="3537012"/>
            <a:ext cx="70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n-US" altLang="ko-KR" sz="800" b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 part of this publication may be reproduced, stored in a retrieval system, or transmitted in any form or by any means- electronic, mechanical, photocopying, recording, or otherwise- without the permission of </a:t>
            </a:r>
            <a:r>
              <a:rPr lang="en-US" altLang="ko-KR" sz="800" b="0" dirty="0" smtClean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KSOC. </a:t>
            </a:r>
            <a:br>
              <a:rPr lang="en-US" altLang="ko-KR" sz="800" b="0" dirty="0" smtClean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800" b="0" dirty="0" smtClean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This </a:t>
            </a:r>
            <a:r>
              <a:rPr lang="en-US" altLang="ko-KR" sz="800" b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document provides an outline of a presentation and is incomplete without the accompanying oral commentary and discussion.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gray">
          <a:xfrm>
            <a:off x="2527222" y="2528900"/>
            <a:ext cx="4852610" cy="823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ko-KR" sz="4800" spc="-5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End </a:t>
            </a:r>
            <a:r>
              <a:rPr lang="en-US" altLang="ko-KR" sz="4800" spc="-50" dirty="0" smtClean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of Document</a:t>
            </a:r>
            <a:endParaRPr lang="en-US" altLang="ko-KR" sz="4800" spc="-50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564" y="709948"/>
            <a:ext cx="220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설명자료</a:t>
            </a:r>
            <a:endParaRPr lang="ko-KR" altLang="en-US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4"/>
          <p:cNvSpPr/>
          <p:nvPr/>
        </p:nvSpPr>
        <p:spPr bwMode="auto">
          <a:xfrm flipV="1">
            <a:off x="490044" y="1078943"/>
            <a:ext cx="3204000" cy="36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63" y="5632617"/>
            <a:ext cx="1548000" cy="507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18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AAD31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 algn="ctr">
          <a:spcBef>
            <a:spcPts val="0"/>
          </a:spcBef>
          <a:spcAft>
            <a:spcPts val="0"/>
          </a:spcAft>
          <a:defRPr sz="1600" dirty="0">
            <a:solidFill>
              <a:prstClr val="white"/>
            </a:solidFill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103688</TotalTime>
  <Words>12841</Words>
  <Application>Microsoft Office PowerPoint</Application>
  <PresentationFormat>A4 용지(210x297mm)</PresentationFormat>
  <Paragraphs>2189</Paragraphs>
  <Slides>99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99</vt:i4>
      </vt:variant>
    </vt:vector>
  </HeadingPairs>
  <TitlesOfParts>
    <vt:vector size="100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  <vt:lpstr>슬라이드 85</vt:lpstr>
      <vt:lpstr>슬라이드 86</vt:lpstr>
      <vt:lpstr>슬라이드 87</vt:lpstr>
      <vt:lpstr>슬라이드 88</vt:lpstr>
      <vt:lpstr>슬라이드 89</vt:lpstr>
      <vt:lpstr>슬라이드 90</vt:lpstr>
      <vt:lpstr>슬라이드 91</vt:lpstr>
      <vt:lpstr>슬라이드 92</vt:lpstr>
      <vt:lpstr>슬라이드 93</vt:lpstr>
      <vt:lpstr>슬라이드 94</vt:lpstr>
      <vt:lpstr>슬라이드 95</vt:lpstr>
      <vt:lpstr>슬라이드 96</vt:lpstr>
      <vt:lpstr>슬라이드 97</vt:lpstr>
      <vt:lpstr>슬라이드 98</vt:lpstr>
      <vt:lpstr>슬라이드 99</vt:lpstr>
    </vt:vector>
  </TitlesOfParts>
  <Company>bizppt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유인찬</dc:creator>
  <cp:lastModifiedBy>user</cp:lastModifiedBy>
  <cp:revision>17784</cp:revision>
  <cp:lastPrinted>2018-05-16T23:55:46Z</cp:lastPrinted>
  <dcterms:created xsi:type="dcterms:W3CDTF">2004-05-03T03:27:35Z</dcterms:created>
  <dcterms:modified xsi:type="dcterms:W3CDTF">2020-03-31T04:56:49Z</dcterms:modified>
</cp:coreProperties>
</file>